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3"/>
  </p:notesMasterIdLst>
  <p:handoutMasterIdLst>
    <p:handoutMasterId r:id="rId14"/>
  </p:handoutMasterIdLst>
  <p:sldIdLst>
    <p:sldId id="259" r:id="rId3"/>
    <p:sldId id="332" r:id="rId4"/>
    <p:sldId id="331" r:id="rId5"/>
    <p:sldId id="325" r:id="rId6"/>
    <p:sldId id="298" r:id="rId7"/>
    <p:sldId id="328" r:id="rId8"/>
    <p:sldId id="326" r:id="rId9"/>
    <p:sldId id="329" r:id="rId10"/>
    <p:sldId id="330" r:id="rId11"/>
    <p:sldId id="261" r:id="rId12"/>
  </p:sldIdLst>
  <p:sldSz cx="8640763" cy="4864100"/>
  <p:notesSz cx="6813550" cy="9945688"/>
  <p:defaultTextStyle>
    <a:defPPr>
      <a:defRPr lang="ru-RU"/>
    </a:defPPr>
    <a:lvl1pPr marL="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5">
          <p15:clr>
            <a:srgbClr val="A4A3A4"/>
          </p15:clr>
        </p15:guide>
        <p15:guide id="2" orient="horz" pos="2704">
          <p15:clr>
            <a:srgbClr val="A4A3A4"/>
          </p15:clr>
        </p15:guide>
        <p15:guide id="3" orient="horz" pos="656">
          <p15:clr>
            <a:srgbClr val="A4A3A4"/>
          </p15:clr>
        </p15:guide>
        <p15:guide id="4" orient="horz" pos="2856">
          <p15:clr>
            <a:srgbClr val="A4A3A4"/>
          </p15:clr>
        </p15:guide>
        <p15:guide id="5" pos="556">
          <p15:clr>
            <a:srgbClr val="A4A3A4"/>
          </p15:clr>
        </p15:guide>
        <p15:guide id="6" pos="5206">
          <p15:clr>
            <a:srgbClr val="A4A3A4"/>
          </p15:clr>
        </p15:guide>
        <p15:guide id="7" pos="4903">
          <p15:clr>
            <a:srgbClr val="A4A3A4"/>
          </p15:clr>
        </p15:guide>
        <p15:guide id="8" pos="4352">
          <p15:clr>
            <a:srgbClr val="A4A3A4"/>
          </p15:clr>
        </p15:guide>
        <p15:guide id="9" pos="1090">
          <p15:clr>
            <a:srgbClr val="A4A3A4"/>
          </p15:clr>
        </p15:guide>
        <p15:guide id="10" pos="1644">
          <p15:clr>
            <a:srgbClr val="A4A3A4"/>
          </p15:clr>
        </p15:guide>
        <p15:guide id="11" pos="2177">
          <p15:clr>
            <a:srgbClr val="A4A3A4"/>
          </p15:clr>
        </p15:guide>
        <p15:guide id="12" pos="31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7FF"/>
    <a:srgbClr val="0077C8"/>
    <a:srgbClr val="007DC5"/>
    <a:srgbClr val="00B2A9"/>
    <a:srgbClr val="003990"/>
    <a:srgbClr val="78D28C"/>
    <a:srgbClr val="008C6E"/>
    <a:srgbClr val="00A0C3"/>
    <a:srgbClr val="64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1596" autoAdjust="0"/>
  </p:normalViewPr>
  <p:slideViewPr>
    <p:cSldViewPr snapToGrid="0" snapToObjects="1">
      <p:cViewPr varScale="1">
        <p:scale>
          <a:sx n="127" d="100"/>
          <a:sy n="127" d="100"/>
        </p:scale>
        <p:origin x="138" y="366"/>
      </p:cViewPr>
      <p:guideLst>
        <p:guide orient="horz" pos="1135"/>
        <p:guide orient="horz" pos="2704"/>
        <p:guide orient="horz" pos="656"/>
        <p:guide orient="horz" pos="2856"/>
        <p:guide pos="556"/>
        <p:guide pos="5206"/>
        <p:guide pos="4903"/>
        <p:guide pos="4352"/>
        <p:guide pos="1090"/>
        <p:guide pos="1644"/>
        <p:guide pos="2177"/>
        <p:guide pos="313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84C6E-1EAE-4982-8BDC-C27D42085C77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8860284-FF9B-414E-ACDD-1320B09A0050}">
      <dgm:prSet phldrT="[Текст]"/>
      <dgm:spPr/>
      <dgm:t>
        <a:bodyPr/>
        <a:lstStyle/>
        <a:p>
          <a:r>
            <a:rPr lang="ru-RU" dirty="0" smtClean="0"/>
            <a:t>Указанная налоговая преференция распространяется на следующих налогоплательщиков налога на прибыль:</a:t>
          </a:r>
          <a:endParaRPr lang="ru-RU" dirty="0"/>
        </a:p>
      </dgm:t>
    </dgm:pt>
    <dgm:pt modelId="{44E6F11B-F584-42E5-8ACD-3A496A39A84A}" type="parTrans" cxnId="{12BCB531-7CEC-4010-948A-E41D4A5AC16E}">
      <dgm:prSet/>
      <dgm:spPr/>
      <dgm:t>
        <a:bodyPr/>
        <a:lstStyle/>
        <a:p>
          <a:endParaRPr lang="ru-RU"/>
        </a:p>
      </dgm:t>
    </dgm:pt>
    <dgm:pt modelId="{5D078EAC-AF2E-4F43-A4A6-C2F5E29E17FF}" type="sibTrans" cxnId="{12BCB531-7CEC-4010-948A-E41D4A5AC16E}">
      <dgm:prSet/>
      <dgm:spPr/>
      <dgm:t>
        <a:bodyPr/>
        <a:lstStyle/>
        <a:p>
          <a:endParaRPr lang="ru-RU"/>
        </a:p>
      </dgm:t>
    </dgm:pt>
    <dgm:pt modelId="{85189AB5-DB3F-402F-B69E-F233DE404A93}">
      <dgm:prSet phldrT="[Текст]"/>
      <dgm:spPr/>
      <dgm:t>
        <a:bodyPr/>
        <a:lstStyle/>
        <a:p>
          <a:r>
            <a:rPr lang="ru-RU" dirty="0" smtClean="0"/>
            <a:t>Российские организации</a:t>
          </a:r>
          <a:endParaRPr lang="ru-RU" dirty="0"/>
        </a:p>
      </dgm:t>
    </dgm:pt>
    <dgm:pt modelId="{5AB98E62-0163-43F7-A32A-F49AF05027B9}" type="parTrans" cxnId="{129CDBEB-EBF5-4B39-8244-D3C2F3E12EFF}">
      <dgm:prSet/>
      <dgm:spPr/>
      <dgm:t>
        <a:bodyPr/>
        <a:lstStyle/>
        <a:p>
          <a:endParaRPr lang="ru-RU"/>
        </a:p>
      </dgm:t>
    </dgm:pt>
    <dgm:pt modelId="{1B1824E3-A1F6-4147-B40D-205B80EFD404}" type="sibTrans" cxnId="{129CDBEB-EBF5-4B39-8244-D3C2F3E12EFF}">
      <dgm:prSet/>
      <dgm:spPr/>
      <dgm:t>
        <a:bodyPr/>
        <a:lstStyle/>
        <a:p>
          <a:endParaRPr lang="ru-RU"/>
        </a:p>
      </dgm:t>
    </dgm:pt>
    <dgm:pt modelId="{8E45B493-C85E-40B1-AF0C-F6FE03D4FE11}">
      <dgm:prSet phldrT="[Текст]"/>
      <dgm:spPr/>
      <dgm:t>
        <a:bodyPr/>
        <a:lstStyle/>
        <a:p>
          <a:r>
            <a:rPr lang="ru-RU" dirty="0" smtClean="0"/>
            <a:t>Иностранные организации, осуществляющие свою деятельность в Российской Федерации через постоянные представительства</a:t>
          </a:r>
          <a:endParaRPr lang="ru-RU" dirty="0"/>
        </a:p>
      </dgm:t>
    </dgm:pt>
    <dgm:pt modelId="{1CD4683E-0B80-43AE-B67F-3929A2B5BC3E}" type="parTrans" cxnId="{42FF4CE4-B495-443F-8374-37DF697D354C}">
      <dgm:prSet/>
      <dgm:spPr/>
      <dgm:t>
        <a:bodyPr/>
        <a:lstStyle/>
        <a:p>
          <a:endParaRPr lang="ru-RU"/>
        </a:p>
      </dgm:t>
    </dgm:pt>
    <dgm:pt modelId="{111F60BA-2479-495A-86ED-C460F193567E}" type="sibTrans" cxnId="{42FF4CE4-B495-443F-8374-37DF697D354C}">
      <dgm:prSet/>
      <dgm:spPr/>
      <dgm:t>
        <a:bodyPr/>
        <a:lstStyle/>
        <a:p>
          <a:endParaRPr lang="ru-RU"/>
        </a:p>
      </dgm:t>
    </dgm:pt>
    <dgm:pt modelId="{FF2F8A29-B64A-4BC2-A116-F6DCDDEED137}" type="pres">
      <dgm:prSet presAssocID="{C5084C6E-1EAE-4982-8BDC-C27D42085C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F4039E-29B6-4C0A-A956-0318F7DC7640}" type="pres">
      <dgm:prSet presAssocID="{28860284-FF9B-414E-ACDD-1320B09A0050}" presName="hierRoot1" presStyleCnt="0"/>
      <dgm:spPr/>
    </dgm:pt>
    <dgm:pt modelId="{F3BCC8B5-CBF9-4EFF-B665-269BE89DEF9B}" type="pres">
      <dgm:prSet presAssocID="{28860284-FF9B-414E-ACDD-1320B09A0050}" presName="composite" presStyleCnt="0"/>
      <dgm:spPr/>
    </dgm:pt>
    <dgm:pt modelId="{85DDD2B1-5E1C-4713-A8C2-A6167FD3E072}" type="pres">
      <dgm:prSet presAssocID="{28860284-FF9B-414E-ACDD-1320B09A0050}" presName="background" presStyleLbl="node0" presStyleIdx="0" presStyleCnt="1"/>
      <dgm:spPr/>
    </dgm:pt>
    <dgm:pt modelId="{D7EA931B-DB19-4153-BBDD-8292A70EF329}" type="pres">
      <dgm:prSet presAssocID="{28860284-FF9B-414E-ACDD-1320B09A0050}" presName="text" presStyleLbl="fgAcc0" presStyleIdx="0" presStyleCnt="1" custScaleX="223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8E405E-7949-47A8-A1CB-3FEB9030C52E}" type="pres">
      <dgm:prSet presAssocID="{28860284-FF9B-414E-ACDD-1320B09A0050}" presName="hierChild2" presStyleCnt="0"/>
      <dgm:spPr/>
    </dgm:pt>
    <dgm:pt modelId="{357C113E-86DA-4EAD-BD51-4BE1218A8977}" type="pres">
      <dgm:prSet presAssocID="{5AB98E62-0163-43F7-A32A-F49AF05027B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694ED00-2AC3-4ADA-8270-BB2153218293}" type="pres">
      <dgm:prSet presAssocID="{85189AB5-DB3F-402F-B69E-F233DE404A93}" presName="hierRoot2" presStyleCnt="0"/>
      <dgm:spPr/>
    </dgm:pt>
    <dgm:pt modelId="{BDC4168F-6980-4F68-A78E-B7015ACCCB5F}" type="pres">
      <dgm:prSet presAssocID="{85189AB5-DB3F-402F-B69E-F233DE404A93}" presName="composite2" presStyleCnt="0"/>
      <dgm:spPr/>
    </dgm:pt>
    <dgm:pt modelId="{E6899432-EC2C-4EC1-9DA2-CD22260495F8}" type="pres">
      <dgm:prSet presAssocID="{85189AB5-DB3F-402F-B69E-F233DE404A93}" presName="background2" presStyleLbl="node2" presStyleIdx="0" presStyleCnt="2"/>
      <dgm:spPr/>
    </dgm:pt>
    <dgm:pt modelId="{653FE7D2-4F1E-4E65-A5A7-2E04CF69CEBB}" type="pres">
      <dgm:prSet presAssocID="{85189AB5-DB3F-402F-B69E-F233DE404A9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DDEEEE-1B3F-47F5-A5FA-10D35DE3434C}" type="pres">
      <dgm:prSet presAssocID="{85189AB5-DB3F-402F-B69E-F233DE404A93}" presName="hierChild3" presStyleCnt="0"/>
      <dgm:spPr/>
    </dgm:pt>
    <dgm:pt modelId="{419377D0-5DC7-43BC-901D-844E513B0DCC}" type="pres">
      <dgm:prSet presAssocID="{1CD4683E-0B80-43AE-B67F-3929A2B5BC3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E993126-E8E5-4BCA-A29C-B17C0906FAE1}" type="pres">
      <dgm:prSet presAssocID="{8E45B493-C85E-40B1-AF0C-F6FE03D4FE11}" presName="hierRoot2" presStyleCnt="0"/>
      <dgm:spPr/>
    </dgm:pt>
    <dgm:pt modelId="{8F76C17C-1AB8-41D5-8569-66F00216CC24}" type="pres">
      <dgm:prSet presAssocID="{8E45B493-C85E-40B1-AF0C-F6FE03D4FE11}" presName="composite2" presStyleCnt="0"/>
      <dgm:spPr/>
    </dgm:pt>
    <dgm:pt modelId="{5D4B740D-E460-4926-9BAA-40A10A907BAF}" type="pres">
      <dgm:prSet presAssocID="{8E45B493-C85E-40B1-AF0C-F6FE03D4FE11}" presName="background2" presStyleLbl="node2" presStyleIdx="1" presStyleCnt="2"/>
      <dgm:spPr/>
    </dgm:pt>
    <dgm:pt modelId="{AF0F5D09-5EA3-4D77-8856-E237B3BDAFEF}" type="pres">
      <dgm:prSet presAssocID="{8E45B493-C85E-40B1-AF0C-F6FE03D4FE11}" presName="text2" presStyleLbl="fgAcc2" presStyleIdx="1" presStyleCnt="2" custScaleX="247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27AB85-17A6-4F97-915E-589A6B9CECE7}" type="pres">
      <dgm:prSet presAssocID="{8E45B493-C85E-40B1-AF0C-F6FE03D4FE11}" presName="hierChild3" presStyleCnt="0"/>
      <dgm:spPr/>
    </dgm:pt>
  </dgm:ptLst>
  <dgm:cxnLst>
    <dgm:cxn modelId="{562AEE5E-65F1-4A40-B259-091D69F86CF9}" type="presOf" srcId="{28860284-FF9B-414E-ACDD-1320B09A0050}" destId="{D7EA931B-DB19-4153-BBDD-8292A70EF329}" srcOrd="0" destOrd="0" presId="urn:microsoft.com/office/officeart/2005/8/layout/hierarchy1"/>
    <dgm:cxn modelId="{1B8E97FF-490B-42DD-8DD0-C3F14C6FB634}" type="presOf" srcId="{8E45B493-C85E-40B1-AF0C-F6FE03D4FE11}" destId="{AF0F5D09-5EA3-4D77-8856-E237B3BDAFEF}" srcOrd="0" destOrd="0" presId="urn:microsoft.com/office/officeart/2005/8/layout/hierarchy1"/>
    <dgm:cxn modelId="{42FF4CE4-B495-443F-8374-37DF697D354C}" srcId="{28860284-FF9B-414E-ACDD-1320B09A0050}" destId="{8E45B493-C85E-40B1-AF0C-F6FE03D4FE11}" srcOrd="1" destOrd="0" parTransId="{1CD4683E-0B80-43AE-B67F-3929A2B5BC3E}" sibTransId="{111F60BA-2479-495A-86ED-C460F193567E}"/>
    <dgm:cxn modelId="{2F2DEC4F-CAE1-430D-AA34-74381175A144}" type="presOf" srcId="{85189AB5-DB3F-402F-B69E-F233DE404A93}" destId="{653FE7D2-4F1E-4E65-A5A7-2E04CF69CEBB}" srcOrd="0" destOrd="0" presId="urn:microsoft.com/office/officeart/2005/8/layout/hierarchy1"/>
    <dgm:cxn modelId="{129CDBEB-EBF5-4B39-8244-D3C2F3E12EFF}" srcId="{28860284-FF9B-414E-ACDD-1320B09A0050}" destId="{85189AB5-DB3F-402F-B69E-F233DE404A93}" srcOrd="0" destOrd="0" parTransId="{5AB98E62-0163-43F7-A32A-F49AF05027B9}" sibTransId="{1B1824E3-A1F6-4147-B40D-205B80EFD404}"/>
    <dgm:cxn modelId="{8C33B86F-EF77-4C31-8D82-48C8DA204747}" type="presOf" srcId="{1CD4683E-0B80-43AE-B67F-3929A2B5BC3E}" destId="{419377D0-5DC7-43BC-901D-844E513B0DCC}" srcOrd="0" destOrd="0" presId="urn:microsoft.com/office/officeart/2005/8/layout/hierarchy1"/>
    <dgm:cxn modelId="{86E83548-FA7D-4709-ABAB-29148CED6633}" type="presOf" srcId="{C5084C6E-1EAE-4982-8BDC-C27D42085C77}" destId="{FF2F8A29-B64A-4BC2-A116-F6DCDDEED137}" srcOrd="0" destOrd="0" presId="urn:microsoft.com/office/officeart/2005/8/layout/hierarchy1"/>
    <dgm:cxn modelId="{12BCB531-7CEC-4010-948A-E41D4A5AC16E}" srcId="{C5084C6E-1EAE-4982-8BDC-C27D42085C77}" destId="{28860284-FF9B-414E-ACDD-1320B09A0050}" srcOrd="0" destOrd="0" parTransId="{44E6F11B-F584-42E5-8ACD-3A496A39A84A}" sibTransId="{5D078EAC-AF2E-4F43-A4A6-C2F5E29E17FF}"/>
    <dgm:cxn modelId="{4BF89D84-FD74-4F93-BE64-A60910F27DA8}" type="presOf" srcId="{5AB98E62-0163-43F7-A32A-F49AF05027B9}" destId="{357C113E-86DA-4EAD-BD51-4BE1218A8977}" srcOrd="0" destOrd="0" presId="urn:microsoft.com/office/officeart/2005/8/layout/hierarchy1"/>
    <dgm:cxn modelId="{BA487A2C-1E72-406B-83C8-D5DE202E94CC}" type="presParOf" srcId="{FF2F8A29-B64A-4BC2-A116-F6DCDDEED137}" destId="{6EF4039E-29B6-4C0A-A956-0318F7DC7640}" srcOrd="0" destOrd="0" presId="urn:microsoft.com/office/officeart/2005/8/layout/hierarchy1"/>
    <dgm:cxn modelId="{50FBA71B-1F74-4189-8E48-C05AE3B7FED6}" type="presParOf" srcId="{6EF4039E-29B6-4C0A-A956-0318F7DC7640}" destId="{F3BCC8B5-CBF9-4EFF-B665-269BE89DEF9B}" srcOrd="0" destOrd="0" presId="urn:microsoft.com/office/officeart/2005/8/layout/hierarchy1"/>
    <dgm:cxn modelId="{CC54957C-EE46-48B0-8A13-723AED631054}" type="presParOf" srcId="{F3BCC8B5-CBF9-4EFF-B665-269BE89DEF9B}" destId="{85DDD2B1-5E1C-4713-A8C2-A6167FD3E072}" srcOrd="0" destOrd="0" presId="urn:microsoft.com/office/officeart/2005/8/layout/hierarchy1"/>
    <dgm:cxn modelId="{48AEB199-E407-4C71-893D-9FDB5C688A99}" type="presParOf" srcId="{F3BCC8B5-CBF9-4EFF-B665-269BE89DEF9B}" destId="{D7EA931B-DB19-4153-BBDD-8292A70EF329}" srcOrd="1" destOrd="0" presId="urn:microsoft.com/office/officeart/2005/8/layout/hierarchy1"/>
    <dgm:cxn modelId="{EABD7C68-2561-4FFB-8B8F-F1F158CA4360}" type="presParOf" srcId="{6EF4039E-29B6-4C0A-A956-0318F7DC7640}" destId="{4F8E405E-7949-47A8-A1CB-3FEB9030C52E}" srcOrd="1" destOrd="0" presId="urn:microsoft.com/office/officeart/2005/8/layout/hierarchy1"/>
    <dgm:cxn modelId="{9509A6A6-E8E9-4C41-8FB9-6FE6F96202E3}" type="presParOf" srcId="{4F8E405E-7949-47A8-A1CB-3FEB9030C52E}" destId="{357C113E-86DA-4EAD-BD51-4BE1218A8977}" srcOrd="0" destOrd="0" presId="urn:microsoft.com/office/officeart/2005/8/layout/hierarchy1"/>
    <dgm:cxn modelId="{578BC789-54A9-4DF9-8408-1C2E0725620B}" type="presParOf" srcId="{4F8E405E-7949-47A8-A1CB-3FEB9030C52E}" destId="{F694ED00-2AC3-4ADA-8270-BB2153218293}" srcOrd="1" destOrd="0" presId="urn:microsoft.com/office/officeart/2005/8/layout/hierarchy1"/>
    <dgm:cxn modelId="{EB3B0348-C68A-45E9-816C-46BC53C5F925}" type="presParOf" srcId="{F694ED00-2AC3-4ADA-8270-BB2153218293}" destId="{BDC4168F-6980-4F68-A78E-B7015ACCCB5F}" srcOrd="0" destOrd="0" presId="urn:microsoft.com/office/officeart/2005/8/layout/hierarchy1"/>
    <dgm:cxn modelId="{3C32D0B9-9B1D-48E1-9EE3-23570CB4CC3A}" type="presParOf" srcId="{BDC4168F-6980-4F68-A78E-B7015ACCCB5F}" destId="{E6899432-EC2C-4EC1-9DA2-CD22260495F8}" srcOrd="0" destOrd="0" presId="urn:microsoft.com/office/officeart/2005/8/layout/hierarchy1"/>
    <dgm:cxn modelId="{017C4E2B-B5E2-4EC6-A950-1ED9B9662F63}" type="presParOf" srcId="{BDC4168F-6980-4F68-A78E-B7015ACCCB5F}" destId="{653FE7D2-4F1E-4E65-A5A7-2E04CF69CEBB}" srcOrd="1" destOrd="0" presId="urn:microsoft.com/office/officeart/2005/8/layout/hierarchy1"/>
    <dgm:cxn modelId="{62EB0676-A125-4033-A864-114ED60EFB60}" type="presParOf" srcId="{F694ED00-2AC3-4ADA-8270-BB2153218293}" destId="{55DDEEEE-1B3F-47F5-A5FA-10D35DE3434C}" srcOrd="1" destOrd="0" presId="urn:microsoft.com/office/officeart/2005/8/layout/hierarchy1"/>
    <dgm:cxn modelId="{078E2D4D-5FDA-48CF-A7BF-A7FE8AF791ED}" type="presParOf" srcId="{4F8E405E-7949-47A8-A1CB-3FEB9030C52E}" destId="{419377D0-5DC7-43BC-901D-844E513B0DCC}" srcOrd="2" destOrd="0" presId="urn:microsoft.com/office/officeart/2005/8/layout/hierarchy1"/>
    <dgm:cxn modelId="{A4FF4D33-DF95-4F6A-A975-C918BD6DB034}" type="presParOf" srcId="{4F8E405E-7949-47A8-A1CB-3FEB9030C52E}" destId="{6E993126-E8E5-4BCA-A29C-B17C0906FAE1}" srcOrd="3" destOrd="0" presId="urn:microsoft.com/office/officeart/2005/8/layout/hierarchy1"/>
    <dgm:cxn modelId="{BE15D962-07E8-4870-BD2B-ED5FC9A363CD}" type="presParOf" srcId="{6E993126-E8E5-4BCA-A29C-B17C0906FAE1}" destId="{8F76C17C-1AB8-41D5-8569-66F00216CC24}" srcOrd="0" destOrd="0" presId="urn:microsoft.com/office/officeart/2005/8/layout/hierarchy1"/>
    <dgm:cxn modelId="{644F88A5-0DF1-477C-BF86-838D84033C8E}" type="presParOf" srcId="{8F76C17C-1AB8-41D5-8569-66F00216CC24}" destId="{5D4B740D-E460-4926-9BAA-40A10A907BAF}" srcOrd="0" destOrd="0" presId="urn:microsoft.com/office/officeart/2005/8/layout/hierarchy1"/>
    <dgm:cxn modelId="{3FAE05A3-EC90-4247-9320-64DD555E67CB}" type="presParOf" srcId="{8F76C17C-1AB8-41D5-8569-66F00216CC24}" destId="{AF0F5D09-5EA3-4D77-8856-E237B3BDAFEF}" srcOrd="1" destOrd="0" presId="urn:microsoft.com/office/officeart/2005/8/layout/hierarchy1"/>
    <dgm:cxn modelId="{D1F623E6-D332-416B-A6F4-37971B9F5080}" type="presParOf" srcId="{6E993126-E8E5-4BCA-A29C-B17C0906FAE1}" destId="{F027AB85-17A6-4F97-915E-589A6B9CEC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F8D54-EBBD-4B40-A5EE-A0936E6D5DED}" type="doc">
      <dgm:prSet loTypeId="urn:microsoft.com/office/officeart/2005/8/layout/vList2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DF4B0CE7-A59A-4020-9D30-4A00643B66DB}">
      <dgm:prSet/>
      <dgm:spPr/>
      <dgm:t>
        <a:bodyPr/>
        <a:lstStyle/>
        <a:p>
          <a:pPr algn="just"/>
          <a:r>
            <a:rPr lang="ru-RU" dirty="0" smtClean="0"/>
            <a:t>Налогоплательщики налога на прибыль организаций вправе признать расходы в виде стоимости имущества (включая денежные средства), безвозмездно переданного определенным категориям НКО, в качестве внереализационных расходов.</a:t>
          </a:r>
          <a:endParaRPr lang="ru-RU" dirty="0"/>
        </a:p>
      </dgm:t>
    </dgm:pt>
    <dgm:pt modelId="{36AAD2E4-19CE-47DC-9671-746565968AEB}" type="parTrans" cxnId="{BEDA09F1-91D3-4DD6-9324-FC7C03B11BA7}">
      <dgm:prSet/>
      <dgm:spPr/>
      <dgm:t>
        <a:bodyPr/>
        <a:lstStyle/>
        <a:p>
          <a:endParaRPr lang="ru-RU"/>
        </a:p>
      </dgm:t>
    </dgm:pt>
    <dgm:pt modelId="{0DD37F5B-CF2C-4E87-B160-464F8770280B}" type="sibTrans" cxnId="{BEDA09F1-91D3-4DD6-9324-FC7C03B11BA7}">
      <dgm:prSet/>
      <dgm:spPr/>
      <dgm:t>
        <a:bodyPr/>
        <a:lstStyle/>
        <a:p>
          <a:endParaRPr lang="ru-RU"/>
        </a:p>
      </dgm:t>
    </dgm:pt>
    <dgm:pt modelId="{91B0FD96-9013-440B-8F1B-00A1521654C4}" type="pres">
      <dgm:prSet presAssocID="{597F8D54-EBBD-4B40-A5EE-A0936E6D5D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4FE19-F89A-4A3B-8133-DE4FECE7733E}" type="pres">
      <dgm:prSet presAssocID="{DF4B0CE7-A59A-4020-9D30-4A00643B66DB}" presName="parentText" presStyleLbl="node1" presStyleIdx="0" presStyleCnt="1" custLinFactNeighborX="2996" custLinFactNeighborY="-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A09F1-91D3-4DD6-9324-FC7C03B11BA7}" srcId="{597F8D54-EBBD-4B40-A5EE-A0936E6D5DED}" destId="{DF4B0CE7-A59A-4020-9D30-4A00643B66DB}" srcOrd="0" destOrd="0" parTransId="{36AAD2E4-19CE-47DC-9671-746565968AEB}" sibTransId="{0DD37F5B-CF2C-4E87-B160-464F8770280B}"/>
    <dgm:cxn modelId="{9FABEA06-2286-48E6-AEFF-3A5E7AACD422}" type="presOf" srcId="{DF4B0CE7-A59A-4020-9D30-4A00643B66DB}" destId="{0044FE19-F89A-4A3B-8133-DE4FECE7733E}" srcOrd="0" destOrd="0" presId="urn:microsoft.com/office/officeart/2005/8/layout/vList2"/>
    <dgm:cxn modelId="{2C681548-9440-47B0-80B5-6F029B8D9863}" type="presOf" srcId="{597F8D54-EBBD-4B40-A5EE-A0936E6D5DED}" destId="{91B0FD96-9013-440B-8F1B-00A1521654C4}" srcOrd="0" destOrd="0" presId="urn:microsoft.com/office/officeart/2005/8/layout/vList2"/>
    <dgm:cxn modelId="{ADDC956A-3ECE-44E6-8942-B8155BD4B96E}" type="presParOf" srcId="{91B0FD96-9013-440B-8F1B-00A1521654C4}" destId="{0044FE19-F89A-4A3B-8133-DE4FECE773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D1D3F4-7C25-44C8-A615-D0CC152EB0D0}" type="doc">
      <dgm:prSet loTypeId="urn:microsoft.com/office/officeart/2008/layout/PictureStrips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82EA7FE-13D7-49FB-81D7-2F98F1FBCACA}">
      <dgm:prSet phldrT="[Текст]"/>
      <dgm:spPr/>
      <dgm:t>
        <a:bodyPr/>
        <a:lstStyle/>
        <a:p>
          <a:r>
            <a:rPr lang="ru-RU" dirty="0" smtClean="0"/>
            <a:t>СОНКО, включенные в реестр № 1* на дату передачи имущества</a:t>
          </a:r>
          <a:endParaRPr lang="ru-RU" dirty="0"/>
        </a:p>
      </dgm:t>
    </dgm:pt>
    <dgm:pt modelId="{714CF519-5A2B-47B8-B426-32D80CCF5CF2}" type="parTrans" cxnId="{720E6720-ACE9-45FF-9F17-2B0065D3418B}">
      <dgm:prSet/>
      <dgm:spPr/>
      <dgm:t>
        <a:bodyPr/>
        <a:lstStyle/>
        <a:p>
          <a:endParaRPr lang="ru-RU"/>
        </a:p>
      </dgm:t>
    </dgm:pt>
    <dgm:pt modelId="{7380192E-8AD2-4EC6-95B7-25200E0E476A}" type="sibTrans" cxnId="{720E6720-ACE9-45FF-9F17-2B0065D3418B}">
      <dgm:prSet/>
      <dgm:spPr/>
      <dgm:t>
        <a:bodyPr/>
        <a:lstStyle/>
        <a:p>
          <a:endParaRPr lang="ru-RU"/>
        </a:p>
      </dgm:t>
    </dgm:pt>
    <dgm:pt modelId="{F940CD91-B08C-463A-8F34-8E3EBD1457B5}">
      <dgm:prSet phldrT="[Текст]"/>
      <dgm:spPr/>
      <dgm:t>
        <a:bodyPr/>
        <a:lstStyle/>
        <a:p>
          <a:r>
            <a:rPr lang="ru-RU" dirty="0" smtClean="0"/>
            <a:t>НКО, включенные в реестр № 2* на дату передачи имущества</a:t>
          </a:r>
          <a:endParaRPr lang="ru-RU" dirty="0"/>
        </a:p>
      </dgm:t>
    </dgm:pt>
    <dgm:pt modelId="{8CC32E65-80F0-4C05-9440-3A243D0AF1C7}" type="parTrans" cxnId="{390497EA-FE98-4C93-9890-B64E5A714DC4}">
      <dgm:prSet/>
      <dgm:spPr/>
      <dgm:t>
        <a:bodyPr/>
        <a:lstStyle/>
        <a:p>
          <a:endParaRPr lang="ru-RU"/>
        </a:p>
      </dgm:t>
    </dgm:pt>
    <dgm:pt modelId="{97B53197-98BC-4296-913D-04F0BCEB06F6}" type="sibTrans" cxnId="{390497EA-FE98-4C93-9890-B64E5A714DC4}">
      <dgm:prSet/>
      <dgm:spPr/>
      <dgm:t>
        <a:bodyPr/>
        <a:lstStyle/>
        <a:p>
          <a:endParaRPr lang="ru-RU"/>
        </a:p>
      </dgm:t>
    </dgm:pt>
    <dgm:pt modelId="{D3222879-CD87-407B-AFD4-AC7F1D0FCAAF}">
      <dgm:prSet phldrT="[Текст]"/>
      <dgm:spPr/>
      <dgm:t>
        <a:bodyPr/>
        <a:lstStyle/>
        <a:p>
          <a:r>
            <a:rPr lang="ru-RU" dirty="0" smtClean="0"/>
            <a:t>централизованным религиозным организациям, религиозным организациям, входящим в структуру централизованных религиозных организаций, СОНКО, учредителями которых являются централизованные религиозные организации или религиозные организации, входящие в структуру централизованных религиозных организаций</a:t>
          </a:r>
          <a:endParaRPr lang="ru-RU" dirty="0"/>
        </a:p>
      </dgm:t>
    </dgm:pt>
    <dgm:pt modelId="{65F73722-EE63-4373-8607-E74BED99D450}" type="parTrans" cxnId="{180EC3ED-5559-4C87-9EE3-D9915D6F16D6}">
      <dgm:prSet/>
      <dgm:spPr/>
      <dgm:t>
        <a:bodyPr/>
        <a:lstStyle/>
        <a:p>
          <a:endParaRPr lang="ru-RU"/>
        </a:p>
      </dgm:t>
    </dgm:pt>
    <dgm:pt modelId="{5C18B0E4-7105-4254-9BB5-98355BE2219A}" type="sibTrans" cxnId="{180EC3ED-5559-4C87-9EE3-D9915D6F16D6}">
      <dgm:prSet/>
      <dgm:spPr/>
      <dgm:t>
        <a:bodyPr/>
        <a:lstStyle/>
        <a:p>
          <a:endParaRPr lang="ru-RU"/>
        </a:p>
      </dgm:t>
    </dgm:pt>
    <dgm:pt modelId="{4D0FB11D-E098-4430-A8D2-F40CC2338DB8}" type="pres">
      <dgm:prSet presAssocID="{99D1D3F4-7C25-44C8-A615-D0CC152EB0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9DAAE6-BEB8-46BC-9B6E-2531C9B7AE95}" type="pres">
      <dgm:prSet presAssocID="{382EA7FE-13D7-49FB-81D7-2F98F1FBCACA}" presName="composite" presStyleCnt="0"/>
      <dgm:spPr/>
    </dgm:pt>
    <dgm:pt modelId="{0148E854-E298-47F7-A8FB-2C772A46273F}" type="pres">
      <dgm:prSet presAssocID="{382EA7FE-13D7-49FB-81D7-2F98F1FBCACA}" presName="rect1" presStyleLbl="trAlignAcc1" presStyleIdx="0" presStyleCnt="3" custScaleX="97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E8964-7FB3-4E3B-AE1C-DE5E50A842CC}" type="pres">
      <dgm:prSet presAssocID="{382EA7FE-13D7-49FB-81D7-2F98F1FBCACA}" presName="rect2" presStyleLbl="fgImgPlace1" presStyleIdx="0" presStyleCnt="3"/>
      <dgm:spPr/>
    </dgm:pt>
    <dgm:pt modelId="{64BF1EE2-1FF0-4C82-A4EE-623ABF329265}" type="pres">
      <dgm:prSet presAssocID="{7380192E-8AD2-4EC6-95B7-25200E0E476A}" presName="sibTrans" presStyleCnt="0"/>
      <dgm:spPr/>
    </dgm:pt>
    <dgm:pt modelId="{36D8085D-2946-45F7-A696-9D7A942EA7E9}" type="pres">
      <dgm:prSet presAssocID="{F940CD91-B08C-463A-8F34-8E3EBD1457B5}" presName="composite" presStyleCnt="0"/>
      <dgm:spPr/>
    </dgm:pt>
    <dgm:pt modelId="{21A24BA2-EBFA-4D89-8617-D292802834BE}" type="pres">
      <dgm:prSet presAssocID="{F940CD91-B08C-463A-8F34-8E3EBD1457B5}" presName="rect1" presStyleLbl="trAlignAcc1" presStyleIdx="1" presStyleCnt="3" custScaleX="91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27E1F-2728-47E4-B03C-1CFF0078EEBA}" type="pres">
      <dgm:prSet presAssocID="{F940CD91-B08C-463A-8F34-8E3EBD1457B5}" presName="rect2" presStyleLbl="fgImgPlace1" presStyleIdx="1" presStyleCnt="3"/>
      <dgm:spPr/>
    </dgm:pt>
    <dgm:pt modelId="{A3CEF8BA-90D8-4A65-BB94-5F84D6BE35ED}" type="pres">
      <dgm:prSet presAssocID="{97B53197-98BC-4296-913D-04F0BCEB06F6}" presName="sibTrans" presStyleCnt="0"/>
      <dgm:spPr/>
    </dgm:pt>
    <dgm:pt modelId="{12C42610-1B22-48DD-9B5B-38AE62157383}" type="pres">
      <dgm:prSet presAssocID="{D3222879-CD87-407B-AFD4-AC7F1D0FCAAF}" presName="composite" presStyleCnt="0"/>
      <dgm:spPr/>
    </dgm:pt>
    <dgm:pt modelId="{C22AA1E6-4993-403A-A575-CE534546D30A}" type="pres">
      <dgm:prSet presAssocID="{D3222879-CD87-407B-AFD4-AC7F1D0FCAAF}" presName="rect1" presStyleLbl="trAlignAcc1" presStyleIdx="2" presStyleCnt="3" custScaleX="95769" custScaleY="226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24883-72E0-43B8-AB20-C650023D6BAE}" type="pres">
      <dgm:prSet presAssocID="{D3222879-CD87-407B-AFD4-AC7F1D0FCAAF}" presName="rect2" presStyleLbl="fgImgPlace1" presStyleIdx="2" presStyleCnt="3"/>
      <dgm:spPr/>
    </dgm:pt>
  </dgm:ptLst>
  <dgm:cxnLst>
    <dgm:cxn modelId="{720E6720-ACE9-45FF-9F17-2B0065D3418B}" srcId="{99D1D3F4-7C25-44C8-A615-D0CC152EB0D0}" destId="{382EA7FE-13D7-49FB-81D7-2F98F1FBCACA}" srcOrd="0" destOrd="0" parTransId="{714CF519-5A2B-47B8-B426-32D80CCF5CF2}" sibTransId="{7380192E-8AD2-4EC6-95B7-25200E0E476A}"/>
    <dgm:cxn modelId="{180EC3ED-5559-4C87-9EE3-D9915D6F16D6}" srcId="{99D1D3F4-7C25-44C8-A615-D0CC152EB0D0}" destId="{D3222879-CD87-407B-AFD4-AC7F1D0FCAAF}" srcOrd="2" destOrd="0" parTransId="{65F73722-EE63-4373-8607-E74BED99D450}" sibTransId="{5C18B0E4-7105-4254-9BB5-98355BE2219A}"/>
    <dgm:cxn modelId="{0EF2E3F1-3DF9-43BB-A402-A49F70F43152}" type="presOf" srcId="{F940CD91-B08C-463A-8F34-8E3EBD1457B5}" destId="{21A24BA2-EBFA-4D89-8617-D292802834BE}" srcOrd="0" destOrd="0" presId="urn:microsoft.com/office/officeart/2008/layout/PictureStrips"/>
    <dgm:cxn modelId="{89776B1C-91A2-4007-8C53-6BF6047B68CE}" type="presOf" srcId="{99D1D3F4-7C25-44C8-A615-D0CC152EB0D0}" destId="{4D0FB11D-E098-4430-A8D2-F40CC2338DB8}" srcOrd="0" destOrd="0" presId="urn:microsoft.com/office/officeart/2008/layout/PictureStrips"/>
    <dgm:cxn modelId="{3891B991-7CEA-4881-80CC-BABB097DFE15}" type="presOf" srcId="{D3222879-CD87-407B-AFD4-AC7F1D0FCAAF}" destId="{C22AA1E6-4993-403A-A575-CE534546D30A}" srcOrd="0" destOrd="0" presId="urn:microsoft.com/office/officeart/2008/layout/PictureStrips"/>
    <dgm:cxn modelId="{390497EA-FE98-4C93-9890-B64E5A714DC4}" srcId="{99D1D3F4-7C25-44C8-A615-D0CC152EB0D0}" destId="{F940CD91-B08C-463A-8F34-8E3EBD1457B5}" srcOrd="1" destOrd="0" parTransId="{8CC32E65-80F0-4C05-9440-3A243D0AF1C7}" sibTransId="{97B53197-98BC-4296-913D-04F0BCEB06F6}"/>
    <dgm:cxn modelId="{DB9E6502-0798-40EE-B264-B6649176DF26}" type="presOf" srcId="{382EA7FE-13D7-49FB-81D7-2F98F1FBCACA}" destId="{0148E854-E298-47F7-A8FB-2C772A46273F}" srcOrd="0" destOrd="0" presId="urn:microsoft.com/office/officeart/2008/layout/PictureStrips"/>
    <dgm:cxn modelId="{95E555BC-1377-4995-9ECF-D7732E95816A}" type="presParOf" srcId="{4D0FB11D-E098-4430-A8D2-F40CC2338DB8}" destId="{E59DAAE6-BEB8-46BC-9B6E-2531C9B7AE95}" srcOrd="0" destOrd="0" presId="urn:microsoft.com/office/officeart/2008/layout/PictureStrips"/>
    <dgm:cxn modelId="{D817631E-29A7-4F67-B690-931DDEE45055}" type="presParOf" srcId="{E59DAAE6-BEB8-46BC-9B6E-2531C9B7AE95}" destId="{0148E854-E298-47F7-A8FB-2C772A46273F}" srcOrd="0" destOrd="0" presId="urn:microsoft.com/office/officeart/2008/layout/PictureStrips"/>
    <dgm:cxn modelId="{C1482762-913E-4D91-BCAE-4373FD0EC6DF}" type="presParOf" srcId="{E59DAAE6-BEB8-46BC-9B6E-2531C9B7AE95}" destId="{04EE8964-7FB3-4E3B-AE1C-DE5E50A842CC}" srcOrd="1" destOrd="0" presId="urn:microsoft.com/office/officeart/2008/layout/PictureStrips"/>
    <dgm:cxn modelId="{EFCFD7DD-20B6-41C1-9223-282BD10B151C}" type="presParOf" srcId="{4D0FB11D-E098-4430-A8D2-F40CC2338DB8}" destId="{64BF1EE2-1FF0-4C82-A4EE-623ABF329265}" srcOrd="1" destOrd="0" presId="urn:microsoft.com/office/officeart/2008/layout/PictureStrips"/>
    <dgm:cxn modelId="{5CC53A23-C54C-49E2-830B-EA534D09FA83}" type="presParOf" srcId="{4D0FB11D-E098-4430-A8D2-F40CC2338DB8}" destId="{36D8085D-2946-45F7-A696-9D7A942EA7E9}" srcOrd="2" destOrd="0" presId="urn:microsoft.com/office/officeart/2008/layout/PictureStrips"/>
    <dgm:cxn modelId="{AE65B1FE-64F1-4E66-BE4C-17CA3B521D18}" type="presParOf" srcId="{36D8085D-2946-45F7-A696-9D7A942EA7E9}" destId="{21A24BA2-EBFA-4D89-8617-D292802834BE}" srcOrd="0" destOrd="0" presId="urn:microsoft.com/office/officeart/2008/layout/PictureStrips"/>
    <dgm:cxn modelId="{22D9037C-D2B1-46AC-934A-F7E445F6B9BD}" type="presParOf" srcId="{36D8085D-2946-45F7-A696-9D7A942EA7E9}" destId="{1A527E1F-2728-47E4-B03C-1CFF0078EEBA}" srcOrd="1" destOrd="0" presId="urn:microsoft.com/office/officeart/2008/layout/PictureStrips"/>
    <dgm:cxn modelId="{168EC951-427A-44D1-B87D-DE2B47F6A17A}" type="presParOf" srcId="{4D0FB11D-E098-4430-A8D2-F40CC2338DB8}" destId="{A3CEF8BA-90D8-4A65-BB94-5F84D6BE35ED}" srcOrd="3" destOrd="0" presId="urn:microsoft.com/office/officeart/2008/layout/PictureStrips"/>
    <dgm:cxn modelId="{A0BA3E6C-36CB-4E59-8F9A-8B6DD3556D77}" type="presParOf" srcId="{4D0FB11D-E098-4430-A8D2-F40CC2338DB8}" destId="{12C42610-1B22-48DD-9B5B-38AE62157383}" srcOrd="4" destOrd="0" presId="urn:microsoft.com/office/officeart/2008/layout/PictureStrips"/>
    <dgm:cxn modelId="{6788BCF6-C14A-4C6A-834A-9CB4EED1F7B1}" type="presParOf" srcId="{12C42610-1B22-48DD-9B5B-38AE62157383}" destId="{C22AA1E6-4993-403A-A575-CE534546D30A}" srcOrd="0" destOrd="0" presId="urn:microsoft.com/office/officeart/2008/layout/PictureStrips"/>
    <dgm:cxn modelId="{C7FBD6FB-DD66-4B8D-A560-3F2BE08D8CC5}" type="presParOf" srcId="{12C42610-1B22-48DD-9B5B-38AE62157383}" destId="{44924883-72E0-43B8-AB20-C650023D6BA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F20A96-8542-4569-9CB1-F3D2DE806E81}" type="doc">
      <dgm:prSet loTypeId="urn:microsoft.com/office/officeart/2005/8/layout/hList2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989B44E6-76F6-4287-99C7-09E4845AB811}">
      <dgm:prSet phldrT="[Текст]"/>
      <dgm:spPr/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Пам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пам</a:t>
          </a:r>
          <a:endParaRPr lang="ru-RU" dirty="0">
            <a:solidFill>
              <a:schemeClr val="bg1"/>
            </a:solidFill>
          </a:endParaRPr>
        </a:p>
      </dgm:t>
    </dgm:pt>
    <dgm:pt modelId="{FA142FF7-FD06-44BF-BE05-BE73BDB63113}" type="parTrans" cxnId="{E6F623C0-6C51-4299-86B5-97FC39EDD4D1}">
      <dgm:prSet/>
      <dgm:spPr/>
      <dgm:t>
        <a:bodyPr/>
        <a:lstStyle/>
        <a:p>
          <a:endParaRPr lang="ru-RU"/>
        </a:p>
      </dgm:t>
    </dgm:pt>
    <dgm:pt modelId="{D2ED0E66-D2C7-43D0-A49A-433A9CB0FBC0}" type="sibTrans" cxnId="{E6F623C0-6C51-4299-86B5-97FC39EDD4D1}">
      <dgm:prSet/>
      <dgm:spPr/>
      <dgm:t>
        <a:bodyPr/>
        <a:lstStyle/>
        <a:p>
          <a:endParaRPr lang="ru-RU"/>
        </a:p>
      </dgm:t>
    </dgm:pt>
    <dgm:pt modelId="{303EE712-E996-47F7-8F5D-45E586A7B993}">
      <dgm:prSet phldrT="[Текст]"/>
      <dgm:spPr/>
      <dgm:t>
        <a:bodyPr/>
        <a:lstStyle/>
        <a:p>
          <a:r>
            <a:rPr lang="ru-RU" dirty="0" smtClean="0"/>
            <a:t> Необходимо заключить договор о пожертвовании;</a:t>
          </a:r>
          <a:endParaRPr lang="ru-RU" dirty="0"/>
        </a:p>
      </dgm:t>
    </dgm:pt>
    <dgm:pt modelId="{AAD5DF31-7246-46B1-8F8E-04D425A608AD}" type="parTrans" cxnId="{A8A16061-D647-44DF-96BF-AA739AB21F11}">
      <dgm:prSet/>
      <dgm:spPr/>
      <dgm:t>
        <a:bodyPr/>
        <a:lstStyle/>
        <a:p>
          <a:endParaRPr lang="ru-RU"/>
        </a:p>
      </dgm:t>
    </dgm:pt>
    <dgm:pt modelId="{F262D4DB-C7DB-45EF-BF5B-C7C6981DE8BA}" type="sibTrans" cxnId="{A8A16061-D647-44DF-96BF-AA739AB21F11}">
      <dgm:prSet/>
      <dgm:spPr/>
      <dgm:t>
        <a:bodyPr/>
        <a:lstStyle/>
        <a:p>
          <a:endParaRPr lang="ru-RU"/>
        </a:p>
      </dgm:t>
    </dgm:pt>
    <dgm:pt modelId="{A7DFFE7C-2798-4907-BBBD-B913D443E3BF}">
      <dgm:prSet phldrT="[Текст]"/>
      <dgm:spPr/>
      <dgm:t>
        <a:bodyPr/>
        <a:lstStyle/>
        <a:p>
          <a:r>
            <a:rPr lang="ru-RU" dirty="0" smtClean="0"/>
            <a:t> Договор о пожертвовании должен содержать предмет, условие безвозмездности, балансовую или оценочную стоимость имущества;</a:t>
          </a:r>
          <a:endParaRPr lang="ru-RU" dirty="0"/>
        </a:p>
      </dgm:t>
    </dgm:pt>
    <dgm:pt modelId="{291AE617-8F46-40A7-BC74-978910D66D1D}" type="parTrans" cxnId="{F28CB830-ADFE-4E4F-B6CA-C61B18BE1B56}">
      <dgm:prSet/>
      <dgm:spPr/>
      <dgm:t>
        <a:bodyPr/>
        <a:lstStyle/>
        <a:p>
          <a:endParaRPr lang="ru-RU"/>
        </a:p>
      </dgm:t>
    </dgm:pt>
    <dgm:pt modelId="{C79F7053-25EB-467C-AC85-E045CA3EF4CC}" type="sibTrans" cxnId="{F28CB830-ADFE-4E4F-B6CA-C61B18BE1B56}">
      <dgm:prSet/>
      <dgm:spPr/>
      <dgm:t>
        <a:bodyPr/>
        <a:lstStyle/>
        <a:p>
          <a:endParaRPr lang="ru-RU"/>
        </a:p>
      </dgm:t>
    </dgm:pt>
    <dgm:pt modelId="{54EB1FF3-F253-4167-996E-8C4ABF9327A8}">
      <dgm:prSet phldrT="[Текст]"/>
      <dgm:spPr/>
      <dgm:t>
        <a:bodyPr/>
        <a:lstStyle/>
        <a:p>
          <a:r>
            <a:rPr lang="ru-RU" dirty="0" smtClean="0"/>
            <a:t> В дополнение необходимо заключить акт приема-передачи или иной документ, подтверждающий передачу имущества и его балансовую или оценочную стоимость.</a:t>
          </a:r>
          <a:endParaRPr lang="ru-RU" dirty="0"/>
        </a:p>
      </dgm:t>
    </dgm:pt>
    <dgm:pt modelId="{32D54AA6-66CF-4857-90A2-322CA947570C}" type="parTrans" cxnId="{CD1BF0AF-718B-42F9-9017-2FF7D7367EA0}">
      <dgm:prSet/>
      <dgm:spPr/>
      <dgm:t>
        <a:bodyPr/>
        <a:lstStyle/>
        <a:p>
          <a:endParaRPr lang="ru-RU"/>
        </a:p>
      </dgm:t>
    </dgm:pt>
    <dgm:pt modelId="{D9777E98-2C2D-48F9-9A7B-F6A630480813}" type="sibTrans" cxnId="{CD1BF0AF-718B-42F9-9017-2FF7D7367EA0}">
      <dgm:prSet/>
      <dgm:spPr/>
      <dgm:t>
        <a:bodyPr/>
        <a:lstStyle/>
        <a:p>
          <a:endParaRPr lang="ru-RU"/>
        </a:p>
      </dgm:t>
    </dgm:pt>
    <dgm:pt modelId="{FE59E59C-8938-47A3-907D-7341601D8F9C}" type="pres">
      <dgm:prSet presAssocID="{70F20A96-8542-4569-9CB1-F3D2DE806E8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59DF4F-0BDC-4D6C-9FC8-4E81F630B85A}" type="pres">
      <dgm:prSet presAssocID="{989B44E6-76F6-4287-99C7-09E4845AB811}" presName="compositeNode" presStyleCnt="0">
        <dgm:presLayoutVars>
          <dgm:bulletEnabled val="1"/>
        </dgm:presLayoutVars>
      </dgm:prSet>
      <dgm:spPr/>
    </dgm:pt>
    <dgm:pt modelId="{C0160738-4EEB-479A-B793-E1D766BDDFAE}" type="pres">
      <dgm:prSet presAssocID="{989B44E6-76F6-4287-99C7-09E4845AB811}" presName="image" presStyleLbl="fgImgPlace1" presStyleIdx="0" presStyleCnt="1"/>
      <dgm:spPr/>
    </dgm:pt>
    <dgm:pt modelId="{E1ACE337-877F-4CFF-89C0-3C69883B14C4}" type="pres">
      <dgm:prSet presAssocID="{989B44E6-76F6-4287-99C7-09E4845AB811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1036E-CCED-4BB9-A97A-1D3C08831C9F}" type="pres">
      <dgm:prSet presAssocID="{989B44E6-76F6-4287-99C7-09E4845AB81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DE568-FC42-42B8-B8A4-752F37746DE5}" type="presOf" srcId="{A7DFFE7C-2798-4907-BBBD-B913D443E3BF}" destId="{E1ACE337-877F-4CFF-89C0-3C69883B14C4}" srcOrd="0" destOrd="1" presId="urn:microsoft.com/office/officeart/2005/8/layout/hList2"/>
    <dgm:cxn modelId="{7DC96F71-9D9F-4E32-B4C1-28D262F8CFB2}" type="presOf" srcId="{303EE712-E996-47F7-8F5D-45E586A7B993}" destId="{E1ACE337-877F-4CFF-89C0-3C69883B14C4}" srcOrd="0" destOrd="0" presId="urn:microsoft.com/office/officeart/2005/8/layout/hList2"/>
    <dgm:cxn modelId="{E6F623C0-6C51-4299-86B5-97FC39EDD4D1}" srcId="{70F20A96-8542-4569-9CB1-F3D2DE806E81}" destId="{989B44E6-76F6-4287-99C7-09E4845AB811}" srcOrd="0" destOrd="0" parTransId="{FA142FF7-FD06-44BF-BE05-BE73BDB63113}" sibTransId="{D2ED0E66-D2C7-43D0-A49A-433A9CB0FBC0}"/>
    <dgm:cxn modelId="{CD1BF0AF-718B-42F9-9017-2FF7D7367EA0}" srcId="{989B44E6-76F6-4287-99C7-09E4845AB811}" destId="{54EB1FF3-F253-4167-996E-8C4ABF9327A8}" srcOrd="2" destOrd="0" parTransId="{32D54AA6-66CF-4857-90A2-322CA947570C}" sibTransId="{D9777E98-2C2D-48F9-9A7B-F6A630480813}"/>
    <dgm:cxn modelId="{A8A16061-D647-44DF-96BF-AA739AB21F11}" srcId="{989B44E6-76F6-4287-99C7-09E4845AB811}" destId="{303EE712-E996-47F7-8F5D-45E586A7B993}" srcOrd="0" destOrd="0" parTransId="{AAD5DF31-7246-46B1-8F8E-04D425A608AD}" sibTransId="{F262D4DB-C7DB-45EF-BF5B-C7C6981DE8BA}"/>
    <dgm:cxn modelId="{F28CB830-ADFE-4E4F-B6CA-C61B18BE1B56}" srcId="{989B44E6-76F6-4287-99C7-09E4845AB811}" destId="{A7DFFE7C-2798-4907-BBBD-B913D443E3BF}" srcOrd="1" destOrd="0" parTransId="{291AE617-8F46-40A7-BC74-978910D66D1D}" sibTransId="{C79F7053-25EB-467C-AC85-E045CA3EF4CC}"/>
    <dgm:cxn modelId="{B316DBC8-0962-4569-BB0D-49FD1F291E52}" type="presOf" srcId="{989B44E6-76F6-4287-99C7-09E4845AB811}" destId="{2321036E-CCED-4BB9-A97A-1D3C08831C9F}" srcOrd="0" destOrd="0" presId="urn:microsoft.com/office/officeart/2005/8/layout/hList2"/>
    <dgm:cxn modelId="{7F362C93-E6EC-49D3-878D-BE63797E13D7}" type="presOf" srcId="{54EB1FF3-F253-4167-996E-8C4ABF9327A8}" destId="{E1ACE337-877F-4CFF-89C0-3C69883B14C4}" srcOrd="0" destOrd="2" presId="urn:microsoft.com/office/officeart/2005/8/layout/hList2"/>
    <dgm:cxn modelId="{46033C41-CE50-43B3-ACFC-B480B45C094E}" type="presOf" srcId="{70F20A96-8542-4569-9CB1-F3D2DE806E81}" destId="{FE59E59C-8938-47A3-907D-7341601D8F9C}" srcOrd="0" destOrd="0" presId="urn:microsoft.com/office/officeart/2005/8/layout/hList2"/>
    <dgm:cxn modelId="{A9026072-1531-4710-A867-CA4561077047}" type="presParOf" srcId="{FE59E59C-8938-47A3-907D-7341601D8F9C}" destId="{9C59DF4F-0BDC-4D6C-9FC8-4E81F630B85A}" srcOrd="0" destOrd="0" presId="urn:microsoft.com/office/officeart/2005/8/layout/hList2"/>
    <dgm:cxn modelId="{EFACBB29-6D56-4F3E-8519-ADC14DA6D83E}" type="presParOf" srcId="{9C59DF4F-0BDC-4D6C-9FC8-4E81F630B85A}" destId="{C0160738-4EEB-479A-B793-E1D766BDDFAE}" srcOrd="0" destOrd="0" presId="urn:microsoft.com/office/officeart/2005/8/layout/hList2"/>
    <dgm:cxn modelId="{8BB92515-6B31-4121-86C6-DB4AB477D75E}" type="presParOf" srcId="{9C59DF4F-0BDC-4D6C-9FC8-4E81F630B85A}" destId="{E1ACE337-877F-4CFF-89C0-3C69883B14C4}" srcOrd="1" destOrd="0" presId="urn:microsoft.com/office/officeart/2005/8/layout/hList2"/>
    <dgm:cxn modelId="{DB5C1B4A-E731-405B-A002-52F6C3B8C0B0}" type="presParOf" srcId="{9C59DF4F-0BDC-4D6C-9FC8-4E81F630B85A}" destId="{2321036E-CCED-4BB9-A97A-1D3C08831C9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377D0-5DC7-43BC-901D-844E513B0DCC}">
      <dsp:nvSpPr>
        <dsp:cNvPr id="0" name=""/>
        <dsp:cNvSpPr/>
      </dsp:nvSpPr>
      <dsp:spPr>
        <a:xfrm>
          <a:off x="3218716" y="830370"/>
          <a:ext cx="798150" cy="379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54"/>
              </a:lnTo>
              <a:lnTo>
                <a:pt x="798150" y="258854"/>
              </a:lnTo>
              <a:lnTo>
                <a:pt x="798150" y="37984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C113E-86DA-4EAD-BD51-4BE1218A8977}">
      <dsp:nvSpPr>
        <dsp:cNvPr id="0" name=""/>
        <dsp:cNvSpPr/>
      </dsp:nvSpPr>
      <dsp:spPr>
        <a:xfrm>
          <a:off x="1459877" y="830370"/>
          <a:ext cx="1758839" cy="379847"/>
        </a:xfrm>
        <a:custGeom>
          <a:avLst/>
          <a:gdLst/>
          <a:ahLst/>
          <a:cxnLst/>
          <a:rect l="0" t="0" r="0" b="0"/>
          <a:pathLst>
            <a:path>
              <a:moveTo>
                <a:pt x="1758839" y="0"/>
              </a:moveTo>
              <a:lnTo>
                <a:pt x="1758839" y="258854"/>
              </a:lnTo>
              <a:lnTo>
                <a:pt x="0" y="258854"/>
              </a:lnTo>
              <a:lnTo>
                <a:pt x="0" y="37984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DD2B1-5E1C-4713-A8C2-A6167FD3E072}">
      <dsp:nvSpPr>
        <dsp:cNvPr id="0" name=""/>
        <dsp:cNvSpPr/>
      </dsp:nvSpPr>
      <dsp:spPr>
        <a:xfrm>
          <a:off x="1758811" y="1019"/>
          <a:ext cx="2919811" cy="8293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A931B-DB19-4153-BBDD-8292A70EF329}">
      <dsp:nvSpPr>
        <dsp:cNvPr id="0" name=""/>
        <dsp:cNvSpPr/>
      </dsp:nvSpPr>
      <dsp:spPr>
        <a:xfrm>
          <a:off x="1903929" y="138882"/>
          <a:ext cx="2919811" cy="82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Указанная налоговая преференция распространяется на следующих налогоплательщиков налога на прибыль:</a:t>
          </a:r>
          <a:endParaRPr lang="ru-RU" sz="1200" kern="1200" dirty="0"/>
        </a:p>
      </dsp:txBody>
      <dsp:txXfrm>
        <a:off x="1928220" y="163173"/>
        <a:ext cx="2871229" cy="780768"/>
      </dsp:txXfrm>
    </dsp:sp>
    <dsp:sp modelId="{E6899432-EC2C-4EC1-9DA2-CD22260495F8}">
      <dsp:nvSpPr>
        <dsp:cNvPr id="0" name=""/>
        <dsp:cNvSpPr/>
      </dsp:nvSpPr>
      <dsp:spPr>
        <a:xfrm>
          <a:off x="806845" y="1210217"/>
          <a:ext cx="1306064" cy="8293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FE7D2-4F1E-4E65-A5A7-2E04CF69CEBB}">
      <dsp:nvSpPr>
        <dsp:cNvPr id="0" name=""/>
        <dsp:cNvSpPr/>
      </dsp:nvSpPr>
      <dsp:spPr>
        <a:xfrm>
          <a:off x="951963" y="1348080"/>
          <a:ext cx="1306064" cy="82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Российские организации</a:t>
          </a:r>
          <a:endParaRPr lang="ru-RU" sz="1200" kern="1200" dirty="0"/>
        </a:p>
      </dsp:txBody>
      <dsp:txXfrm>
        <a:off x="976254" y="1372371"/>
        <a:ext cx="1257482" cy="780768"/>
      </dsp:txXfrm>
    </dsp:sp>
    <dsp:sp modelId="{5D4B740D-E460-4926-9BAA-40A10A907BAF}">
      <dsp:nvSpPr>
        <dsp:cNvPr id="0" name=""/>
        <dsp:cNvSpPr/>
      </dsp:nvSpPr>
      <dsp:spPr>
        <a:xfrm>
          <a:off x="2403146" y="1210217"/>
          <a:ext cx="3227441" cy="8293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F5D09-5EA3-4D77-8856-E237B3BDAFEF}">
      <dsp:nvSpPr>
        <dsp:cNvPr id="0" name=""/>
        <dsp:cNvSpPr/>
      </dsp:nvSpPr>
      <dsp:spPr>
        <a:xfrm>
          <a:off x="2548264" y="1348080"/>
          <a:ext cx="3227441" cy="82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Иностранные организации, осуществляющие свою деятельность в Российской Федерации через постоянные представительства</a:t>
          </a:r>
          <a:endParaRPr lang="ru-RU" sz="1200" kern="1200" dirty="0"/>
        </a:p>
      </dsp:txBody>
      <dsp:txXfrm>
        <a:off x="2572555" y="1372371"/>
        <a:ext cx="3178859" cy="780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4FE19-F89A-4A3B-8133-DE4FECE7733E}">
      <dsp:nvSpPr>
        <dsp:cNvPr id="0" name=""/>
        <dsp:cNvSpPr/>
      </dsp:nvSpPr>
      <dsp:spPr>
        <a:xfrm>
          <a:off x="0" y="13924"/>
          <a:ext cx="6992428" cy="76985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Налогоплательщики налога на прибыль организаций вправе признать расходы в виде стоимости имущества (включая денежные средства), безвозмездно переданного определенным категориям НКО, в качестве внереализационных расходов.</a:t>
          </a:r>
          <a:endParaRPr lang="ru-RU" sz="1400" kern="1200" dirty="0"/>
        </a:p>
      </dsp:txBody>
      <dsp:txXfrm>
        <a:off x="37581" y="51505"/>
        <a:ext cx="6917266" cy="694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8E854-E298-47F7-A8FB-2C772A46273F}">
      <dsp:nvSpPr>
        <dsp:cNvPr id="0" name=""/>
        <dsp:cNvSpPr/>
      </dsp:nvSpPr>
      <dsp:spPr>
        <a:xfrm>
          <a:off x="492679" y="595833"/>
          <a:ext cx="2348847" cy="7563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28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СОНКО, включенные в реестр № 1* на дату передачи имущества</a:t>
          </a:r>
          <a:endParaRPr lang="ru-RU" sz="900" kern="1200" dirty="0"/>
        </a:p>
      </dsp:txBody>
      <dsp:txXfrm>
        <a:off x="492679" y="595833"/>
        <a:ext cx="2348847" cy="756318"/>
      </dsp:txXfrm>
    </dsp:sp>
    <dsp:sp modelId="{04EE8964-7FB3-4E3B-AE1C-DE5E50A842CC}">
      <dsp:nvSpPr>
        <dsp:cNvPr id="0" name=""/>
        <dsp:cNvSpPr/>
      </dsp:nvSpPr>
      <dsp:spPr>
        <a:xfrm>
          <a:off x="356151" y="486587"/>
          <a:ext cx="529423" cy="79413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24BA2-EBFA-4D89-8617-D292802834BE}">
      <dsp:nvSpPr>
        <dsp:cNvPr id="0" name=""/>
        <dsp:cNvSpPr/>
      </dsp:nvSpPr>
      <dsp:spPr>
        <a:xfrm>
          <a:off x="3139548" y="596037"/>
          <a:ext cx="2204202" cy="7558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956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НКО, включенные в реестр № 2* на дату передачи имущества</a:t>
          </a:r>
          <a:endParaRPr lang="ru-RU" sz="900" kern="1200" dirty="0"/>
        </a:p>
      </dsp:txBody>
      <dsp:txXfrm>
        <a:off x="3139548" y="596037"/>
        <a:ext cx="2204202" cy="755841"/>
      </dsp:txXfrm>
    </dsp:sp>
    <dsp:sp modelId="{1A527E1F-2728-47E4-B03C-1CFF0078EEBA}">
      <dsp:nvSpPr>
        <dsp:cNvPr id="0" name=""/>
        <dsp:cNvSpPr/>
      </dsp:nvSpPr>
      <dsp:spPr>
        <a:xfrm>
          <a:off x="2931524" y="486860"/>
          <a:ext cx="529088" cy="79363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AA1E6-4993-403A-A575-CE534546D30A}">
      <dsp:nvSpPr>
        <dsp:cNvPr id="0" name=""/>
        <dsp:cNvSpPr/>
      </dsp:nvSpPr>
      <dsp:spPr>
        <a:xfrm>
          <a:off x="5585117" y="65813"/>
          <a:ext cx="2307581" cy="17071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017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централизованным религиозным организациям, религиозным организациям, входящим в структуру централизованных религиозных организаций, СОНКО, учредителями которых являются централизованные религиозные организации или религиозные организации, входящие в структуру централизованных религиозных организаций</a:t>
          </a:r>
          <a:endParaRPr lang="ru-RU" sz="900" kern="1200" dirty="0"/>
        </a:p>
      </dsp:txBody>
      <dsp:txXfrm>
        <a:off x="5585117" y="65813"/>
        <a:ext cx="2307581" cy="1707113"/>
      </dsp:txXfrm>
    </dsp:sp>
    <dsp:sp modelId="{44924883-72E0-43B8-AB20-C650023D6BAE}">
      <dsp:nvSpPr>
        <dsp:cNvPr id="0" name=""/>
        <dsp:cNvSpPr/>
      </dsp:nvSpPr>
      <dsp:spPr>
        <a:xfrm>
          <a:off x="5433747" y="434117"/>
          <a:ext cx="527084" cy="790626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1036E-CCED-4BB9-A97A-1D3C08831C9F}">
      <dsp:nvSpPr>
        <dsp:cNvPr id="0" name=""/>
        <dsp:cNvSpPr/>
      </dsp:nvSpPr>
      <dsp:spPr>
        <a:xfrm rot="16200000">
          <a:off x="-77223" y="780223"/>
          <a:ext cx="1156105" cy="2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5689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solidFill>
                <a:schemeClr val="bg1"/>
              </a:solidFill>
            </a:rPr>
            <a:t>Пам</a:t>
          </a:r>
          <a:r>
            <a:rPr lang="ru-RU" sz="1700" kern="1200" dirty="0" smtClean="0">
              <a:solidFill>
                <a:schemeClr val="bg1"/>
              </a:solidFill>
            </a:rPr>
            <a:t> </a:t>
          </a:r>
          <a:r>
            <a:rPr lang="ru-RU" sz="1700" kern="1200" dirty="0" err="1" smtClean="0">
              <a:solidFill>
                <a:schemeClr val="bg1"/>
              </a:solidFill>
            </a:rPr>
            <a:t>пам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-77223" y="780223"/>
        <a:ext cx="1156105" cy="244560"/>
      </dsp:txXfrm>
    </dsp:sp>
    <dsp:sp modelId="{E1ACE337-877F-4CFF-89C0-3C69883B14C4}">
      <dsp:nvSpPr>
        <dsp:cNvPr id="0" name=""/>
        <dsp:cNvSpPr/>
      </dsp:nvSpPr>
      <dsp:spPr>
        <a:xfrm>
          <a:off x="623110" y="324450"/>
          <a:ext cx="5676068" cy="115610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215689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Необходимо заключить договор о пожертвовании;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Договор о пожертвовании должен содержать предмет, условие безвозмездности, балансовую или оценочную стоимость имущества;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В дополнение необходимо заключить акт приема-передачи или иной документ, подтверждающий передачу имущества и его балансовую или оценочную стоимость.</a:t>
          </a:r>
          <a:endParaRPr lang="ru-RU" sz="1100" kern="1200" dirty="0"/>
        </a:p>
      </dsp:txBody>
      <dsp:txXfrm>
        <a:off x="623110" y="324450"/>
        <a:ext cx="5676068" cy="1156105"/>
      </dsp:txXfrm>
    </dsp:sp>
    <dsp:sp modelId="{C0160738-4EEB-479A-B793-E1D766BDDFAE}">
      <dsp:nvSpPr>
        <dsp:cNvPr id="0" name=""/>
        <dsp:cNvSpPr/>
      </dsp:nvSpPr>
      <dsp:spPr>
        <a:xfrm>
          <a:off x="378549" y="1630"/>
          <a:ext cx="489121" cy="489121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7DC8C-FB53-D447-B0D9-50209C54FDB0}" type="datetimeFigureOut">
              <a:rPr lang="en-US">
                <a:latin typeface="Arial"/>
              </a:rPr>
              <a:pPr/>
              <a:t>11/26/2021</a:t>
            </a:fld>
            <a:endParaRPr lang="ru-RU" dirty="0">
              <a:latin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1F39-AFA8-774D-9C68-1C82B123D822}" type="slidenum">
              <a:rPr>
                <a:latin typeface="Arial"/>
              </a:rPr>
              <a:pPr/>
              <a:t>‹#›</a:t>
            </a:fld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018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CD8824B-23D5-184A-9210-A58AFA5F11DA}" type="datetimeFigureOut">
              <a:rPr lang="bg-BG"/>
              <a:pPr/>
              <a:t>26.11.2021 г.</a:t>
            </a:fld>
            <a:endParaRPr lang="bg-B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23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5" y="4724202"/>
            <a:ext cx="545084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8FE1FC3-A3BE-454D-AC1E-495B6B709B3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218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7" y="4723924"/>
            <a:ext cx="5451477" cy="4475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19" rIns="91238" bIns="45619"/>
          <a:lstStyle/>
          <a:p>
            <a:endParaRPr altLang="ru-RU" dirty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58680" y="9447847"/>
            <a:ext cx="2953280" cy="496250"/>
          </a:xfrm>
          <a:prstGeom prst="rect">
            <a:avLst/>
          </a:prstGeom>
          <a:noFill/>
          <a:extLst/>
        </p:spPr>
        <p:txBody>
          <a:bodyPr lIns="91238" tIns="45619" rIns="91238" bIns="45619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9314" indent="-28435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7406" indent="-22748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2368" indent="-22748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7331" indent="-22748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2293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7256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2218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7181" indent="-2274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A9BC263-F7B3-4AC3-9890-EB3D19DACD0E}" type="slidenum">
              <a:rPr lang="ru-RU" altLang="ru-RU">
                <a:solidFill>
                  <a:prstClr val="black"/>
                </a:solidFill>
                <a:latin typeface="Calibri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alt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705832" y="3556249"/>
            <a:ext cx="2371670" cy="258968"/>
          </a:xfrm>
        </p:spPr>
        <p:txBody>
          <a:bodyPr lIns="0" tIns="0" rIns="0" bIns="0"/>
          <a:lstStyle>
            <a:lvl1pPr>
              <a:defRPr>
                <a:latin typeface="Arial"/>
              </a:defRPr>
            </a:lvl1pPr>
          </a:lstStyle>
          <a:p>
            <a:fld id="{80E8CCE0-1E2A-4DCB-9287-1EB2D0346AAD}" type="datetime4">
              <a:rPr lang="ru-RU" smtClean="0"/>
              <a:pPr/>
              <a:t>26 ноября 2021 г.</a:t>
            </a:fld>
            <a:endParaRPr lang="ru-RU" dirty="0"/>
          </a:p>
        </p:txBody>
      </p:sp>
      <p:pic>
        <p:nvPicPr>
          <p:cNvPr id="8" name="Изображение 7" descr="for_ppt_mineconom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611" y="345064"/>
            <a:ext cx="990854" cy="10386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2700003" y="1620211"/>
            <a:ext cx="5083513" cy="1661160"/>
          </a:xfrm>
        </p:spPr>
        <p:txBody>
          <a:bodyPr>
            <a:noAutofit/>
          </a:bodyPr>
          <a:lstStyle>
            <a:lvl1pPr>
              <a:defRPr sz="3000" cap="all"/>
            </a:lvl1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77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975225" y="1048840"/>
            <a:ext cx="3665538" cy="3247409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7B38-44CA-4206-A02F-E48598E3311E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8" y="1008686"/>
            <a:ext cx="2801399" cy="3283839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187778" y="1621367"/>
            <a:ext cx="3076510" cy="24133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50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43095" y="1059618"/>
            <a:ext cx="6034423" cy="5184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B163-C7B4-49D2-9DD4-C056FADCB23D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96" y="1782232"/>
            <a:ext cx="2801381" cy="2510368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4984396" y="1816180"/>
            <a:ext cx="3656368" cy="24764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64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FED1-FA07-4B77-8ECF-56416DFC0E1F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1743095" y="1041696"/>
            <a:ext cx="6040421" cy="325083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67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BA81-D16F-4339-B7DC-1A8A0A3D054E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6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head_groun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38032" cy="156911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998A-4E83-4F0A-8A20-97524C08EA53}" type="datetime4">
              <a:rPr lang="ru-RU" smtClean="0"/>
              <a:pPr/>
              <a:t>26 ноября 2021 г.</a:t>
            </a:fld>
            <a:endParaRPr lang="ru-RU" dirty="0"/>
          </a:p>
        </p:txBody>
      </p:sp>
      <p:pic>
        <p:nvPicPr>
          <p:cNvPr id="6" name="Изображение 5" descr="for_ppt_minecono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39" y="476826"/>
            <a:ext cx="3403092" cy="81762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700003" y="1620213"/>
            <a:ext cx="5083513" cy="1693531"/>
          </a:xfrm>
        </p:spPr>
        <p:txBody>
          <a:bodyPr/>
          <a:lstStyle>
            <a:lvl1pPr>
              <a:defRPr sz="3000"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884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head_groun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38032" cy="88149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700003" y="1052468"/>
            <a:ext cx="5083513" cy="2349784"/>
          </a:xfrm>
        </p:spPr>
        <p:txBody>
          <a:bodyPr/>
          <a:lstStyle>
            <a:lvl1pPr>
              <a:defRPr sz="3000"/>
            </a:lvl1pPr>
            <a:lvl2pPr marL="342900" indent="-342900">
              <a:spcBef>
                <a:spcPts val="1200"/>
              </a:spcBef>
              <a:buFont typeface="Lucida Grande"/>
              <a:buChar char="＞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 descr="for_ppt_minecono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02" y="283167"/>
            <a:ext cx="411099" cy="4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5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43095" y="1059618"/>
            <a:ext cx="6034423" cy="518468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482-D53A-4AE4-8CD5-3CD02AD01322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5" y="1782233"/>
            <a:ext cx="6034440" cy="251029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204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1B6-2714-4202-94C5-15A5BB612FA0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5" y="1048839"/>
            <a:ext cx="6034440" cy="3243687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2957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43095" y="1059618"/>
            <a:ext cx="6034423" cy="5184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2372-51E6-4E57-804E-96E3CF49C6AD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8" y="1782233"/>
            <a:ext cx="2801399" cy="2510292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4984398" y="1782233"/>
            <a:ext cx="2793119" cy="2510292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75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DC55-27A7-418C-86F9-19D8902A26DF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3078" y="1011482"/>
            <a:ext cx="280139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4984398" y="1011482"/>
            <a:ext cx="279311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1658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67B9-7B9B-474A-9DB2-8AFB72FBD00A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4984398" y="1011482"/>
            <a:ext cx="279311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1743094" y="1011481"/>
            <a:ext cx="2800333" cy="32810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12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94148"/>
            <a:ext cx="6034423" cy="31874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00" cap="all">
                <a:solidFill>
                  <a:srgbClr val="0077C8"/>
                </a:solidFill>
              </a:defRPr>
            </a:lvl1pPr>
            <a:lvl2pPr marL="40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348A-B6F4-4496-A037-43D5A454D42F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1743095" y="1011482"/>
            <a:ext cx="2793119" cy="3281044"/>
          </a:xfrm>
        </p:spPr>
        <p:txBody>
          <a:bodyPr/>
          <a:lstStyle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4983183" y="1011481"/>
            <a:ext cx="2800333" cy="32810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84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-1" y="0"/>
            <a:ext cx="8640763" cy="4864100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0003" y="1620213"/>
            <a:ext cx="5083513" cy="18229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700000" y="3556249"/>
            <a:ext cx="2371670" cy="2589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FAAD150-5CE0-4761-BB8D-BA84A7A0EE66}" type="datetime4">
              <a:rPr lang="ru-RU" smtClean="0"/>
              <a:pPr/>
              <a:t>26 ноября 2021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97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</p:sldLayoutIdLst>
  <p:hf hdr="0" ftr="0"/>
  <p:txStyles>
    <p:titleStyle>
      <a:lvl1pPr algn="l" defTabSz="411480" rtl="0" eaLnBrk="1" latinLnBrk="0" hangingPunct="1">
        <a:spcBef>
          <a:spcPct val="0"/>
        </a:spcBef>
        <a:buNone/>
        <a:defRPr sz="18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11480" rtl="0" eaLnBrk="1" latinLnBrk="0" hangingPunct="1">
        <a:spcBef>
          <a:spcPts val="0"/>
        </a:spcBef>
        <a:buFontTx/>
        <a:buNone/>
        <a:defRPr sz="28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11480" rtl="0" eaLnBrk="1" latinLnBrk="0" hangingPunct="1">
        <a:spcBef>
          <a:spcPts val="400"/>
        </a:spcBef>
        <a:buFontTx/>
        <a:buNone/>
        <a:defRPr sz="20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11480" rtl="0" eaLnBrk="1" latinLnBrk="0" hangingPunct="1">
        <a:spcBef>
          <a:spcPts val="600"/>
        </a:spcBef>
        <a:buFontTx/>
        <a:buNone/>
        <a:defRPr sz="12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l" defTabSz="411480" rtl="0" eaLnBrk="1" latinLnBrk="0" hangingPunct="1">
        <a:spcBef>
          <a:spcPts val="600"/>
        </a:spcBef>
        <a:buFontTx/>
        <a:buNone/>
        <a:defRPr sz="12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11480" rtl="0" eaLnBrk="1" latinLnBrk="0" hangingPunct="1">
        <a:spcBef>
          <a:spcPts val="0"/>
        </a:spcBef>
        <a:buFontTx/>
        <a:buNone/>
        <a:defRPr sz="12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403" y="1058899"/>
            <a:ext cx="6049089" cy="5189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8274" y="1778992"/>
            <a:ext cx="6053216" cy="27024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47648" y="4357382"/>
            <a:ext cx="1339819" cy="258968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9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fld id="{F1581CD7-5FC5-4D7B-A09E-7B5DD8D20226}" type="datetime4">
              <a:rPr lang="ru-RU" smtClean="0"/>
              <a:pPr/>
              <a:t>26 ноября 2021 г.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57946" y="353922"/>
            <a:ext cx="406342" cy="2589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" y="300078"/>
            <a:ext cx="203199" cy="40505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9" y="247303"/>
            <a:ext cx="1005840" cy="502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496303" y="300078"/>
            <a:ext cx="144463" cy="40505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38273" y="665678"/>
            <a:ext cx="6053216" cy="3240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8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1" r:id="rId3"/>
    <p:sldLayoutId id="2147483675" r:id="rId4"/>
    <p:sldLayoutId id="2147483676" r:id="rId5"/>
    <p:sldLayoutId id="2147483677" r:id="rId6"/>
    <p:sldLayoutId id="2147483673" r:id="rId7"/>
    <p:sldLayoutId id="2147483672" r:id="rId8"/>
    <p:sldLayoutId id="2147483678" r:id="rId9"/>
    <p:sldLayoutId id="2147483679" r:id="rId10"/>
  </p:sldLayoutIdLst>
  <p:hf hdr="0" ftr="0"/>
  <p:txStyles>
    <p:titleStyle>
      <a:lvl1pPr algn="l" defTabSz="411480" rtl="0" eaLnBrk="1" latinLnBrk="0" hangingPunct="1">
        <a:spcBef>
          <a:spcPct val="0"/>
        </a:spcBef>
        <a:buNone/>
        <a:defRPr sz="18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11480" rtl="0" eaLnBrk="1" latinLnBrk="0" hangingPunct="1">
        <a:spcBef>
          <a:spcPts val="0"/>
        </a:spcBef>
        <a:buFontTx/>
        <a:buNone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11480" rtl="0" eaLnBrk="1" latinLnBrk="0" hangingPunct="1">
        <a:spcBef>
          <a:spcPts val="0"/>
        </a:spcBef>
        <a:buFontTx/>
        <a:buNone/>
        <a:defRPr sz="13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171450" indent="-171450" algn="l" defTabSz="411480" rtl="0" eaLnBrk="1" latinLnBrk="0" hangingPunct="1">
        <a:spcBef>
          <a:spcPts val="0"/>
        </a:spcBef>
        <a:buSzPct val="80000"/>
        <a:buFont typeface="Lucida Grande"/>
        <a:buChar char="＞"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11480" rtl="0" eaLnBrk="1" latinLnBrk="0" hangingPunct="1">
        <a:spcBef>
          <a:spcPts val="0"/>
        </a:spcBef>
        <a:buFontTx/>
        <a:buNone/>
        <a:defRPr sz="16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11480" rtl="0" eaLnBrk="1" latinLnBrk="0" hangingPunct="1">
        <a:spcBef>
          <a:spcPts val="0"/>
        </a:spcBef>
        <a:buFontTx/>
        <a:buNone/>
        <a:defRPr sz="9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economy.gov.ru/analytics/sonko-affected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s://data.economy.gov.ru/analytics/sonko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onko@economy.gov.ru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43064" y="1782341"/>
            <a:ext cx="6990945" cy="1693531"/>
          </a:xfrm>
        </p:spPr>
        <p:txBody>
          <a:bodyPr>
            <a:normAutofit/>
          </a:bodyPr>
          <a:lstStyle/>
          <a:p>
            <a:endParaRPr lang="ru-RU" b="0" dirty="0"/>
          </a:p>
          <a:p>
            <a:r>
              <a:rPr lang="ru-RU" dirty="0" smtClean="0"/>
              <a:t>Прозрачная благотворительность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7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700003" y="1763088"/>
            <a:ext cx="5083513" cy="1693531"/>
          </a:xfrm>
        </p:spPr>
        <p:txBody>
          <a:bodyPr/>
          <a:lstStyle/>
          <a:p>
            <a:r>
              <a:rPr lang="ru-RU" dirty="0"/>
              <a:t>благодарю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668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Разъяснительные материалы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79" y="927087"/>
            <a:ext cx="2575770" cy="36434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67" y="879276"/>
            <a:ext cx="2575770" cy="36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43064" y="1782341"/>
            <a:ext cx="6990945" cy="1693531"/>
          </a:xfrm>
        </p:spPr>
        <p:txBody>
          <a:bodyPr>
            <a:normAutofit lnSpcReduction="10000"/>
          </a:bodyPr>
          <a:lstStyle/>
          <a:p>
            <a:endParaRPr lang="ru-RU" b="0" dirty="0"/>
          </a:p>
          <a:p>
            <a:r>
              <a:rPr lang="ru-RU" dirty="0" smtClean="0"/>
              <a:t>Налоговая преференция </a:t>
            </a:r>
            <a:br>
              <a:rPr lang="ru-RU" dirty="0" smtClean="0"/>
            </a:br>
            <a:r>
              <a:rPr lang="ru-RU" dirty="0" smtClean="0"/>
              <a:t>для юридических лиц - благотворителей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22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890"/>
            <a:ext cx="4969939" cy="14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23"/>
          <p:cNvSpPr txBox="1">
            <a:spLocks noChangeArrowheads="1"/>
          </p:cNvSpPr>
          <p:nvPr/>
        </p:nvSpPr>
        <p:spPr bwMode="auto">
          <a:xfrm>
            <a:off x="2490220" y="3864257"/>
            <a:ext cx="2754243" cy="262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66" tIns="38583" rIns="77166" bIns="385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2499221" y="2922964"/>
            <a:ext cx="237021" cy="13705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66" tIns="38583" rIns="77166" bIns="385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019" y="2228254"/>
            <a:ext cx="900079" cy="185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66" tIns="38583" rIns="77166" bIns="38583"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77661354"/>
              </p:ext>
            </p:extLst>
          </p:nvPr>
        </p:nvGraphicFramePr>
        <p:xfrm>
          <a:off x="971601" y="2324548"/>
          <a:ext cx="6582552" cy="217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Номер слайда 3"/>
          <p:cNvSpPr txBox="1">
            <a:spLocks/>
          </p:cNvSpPr>
          <p:nvPr/>
        </p:nvSpPr>
        <p:spPr>
          <a:xfrm>
            <a:off x="7929048" y="382982"/>
            <a:ext cx="406342" cy="25896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A83A2C4-EAEE-0541-80F0-7D439BD8E73A}" type="slidenum">
              <a:rPr lang="ru-RU" sz="2000">
                <a:solidFill>
                  <a:srgbClr val="00B2A9"/>
                </a:solidFill>
                <a:latin typeface="Arial"/>
                <a:cs typeface="Arial"/>
              </a:rPr>
              <a:pPr algn="r"/>
              <a:t>4</a:t>
            </a:fld>
            <a:endParaRPr lang="ru-RU" sz="20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95" y="276781"/>
            <a:ext cx="6034423" cy="318743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Правовая основа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90249294"/>
              </p:ext>
            </p:extLst>
          </p:nvPr>
        </p:nvGraphicFramePr>
        <p:xfrm>
          <a:off x="1054594" y="1021867"/>
          <a:ext cx="6992428" cy="88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Овал 5"/>
          <p:cNvSpPr/>
          <p:nvPr/>
        </p:nvSpPr>
        <p:spPr>
          <a:xfrm>
            <a:off x="136668" y="1156222"/>
            <a:ext cx="529390" cy="5197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839" y="1204101"/>
            <a:ext cx="67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19.6</a:t>
            </a:r>
            <a:br>
              <a:rPr lang="ru-RU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п. 1 ст. 265 НК РФ</a:t>
            </a:r>
            <a:endParaRPr lang="ru-RU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Шеврон 7"/>
          <p:cNvSpPr/>
          <p:nvPr/>
        </p:nvSpPr>
        <p:spPr>
          <a:xfrm>
            <a:off x="692036" y="1266410"/>
            <a:ext cx="279565" cy="343368"/>
          </a:xfrm>
          <a:prstGeom prst="chevron">
            <a:avLst/>
          </a:prstGeom>
          <a:solidFill>
            <a:srgbClr val="EBF7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4684" y="1873551"/>
            <a:ext cx="691124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 Положения </a:t>
            </a:r>
            <a:r>
              <a:rPr lang="ru-RU" sz="1050" dirty="0"/>
              <a:t>настоящего подпункта распространяются на правоотношения, возникшие с 1 января 2020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8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/>
          </p:cNvSpPr>
          <p:nvPr/>
        </p:nvSpPr>
        <p:spPr>
          <a:xfrm>
            <a:off x="7938761" y="393090"/>
            <a:ext cx="406342" cy="25896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A83A2C4-EAEE-0541-80F0-7D439BD8E73A}" type="slidenum">
              <a:rPr lang="ru-RU" sz="2000">
                <a:solidFill>
                  <a:srgbClr val="00B2A9"/>
                </a:solidFill>
                <a:latin typeface="Arial"/>
                <a:cs typeface="Arial"/>
              </a:rPr>
              <a:pPr algn="r"/>
              <a:t>5</a:t>
            </a:fld>
            <a:endParaRPr lang="ru-RU" sz="2000" dirty="0">
              <a:solidFill>
                <a:srgbClr val="00B2A9"/>
              </a:solidFill>
              <a:latin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43095" y="204566"/>
            <a:ext cx="5880113" cy="416792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нужно сделать, чтобы претендовать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налоговую преференцию?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43955407"/>
              </p:ext>
            </p:extLst>
          </p:nvPr>
        </p:nvGraphicFramePr>
        <p:xfrm>
          <a:off x="96253" y="788958"/>
          <a:ext cx="8248850" cy="18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Декоративная галочка"/>
          <p:cNvSpPr/>
          <p:nvPr/>
        </p:nvSpPr>
        <p:spPr>
          <a:xfrm>
            <a:off x="666851" y="1626513"/>
            <a:ext cx="141671" cy="163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Декоративная галочка"/>
          <p:cNvSpPr/>
          <p:nvPr/>
        </p:nvSpPr>
        <p:spPr>
          <a:xfrm>
            <a:off x="3235193" y="1626513"/>
            <a:ext cx="141671" cy="163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Декоративная галочка"/>
          <p:cNvSpPr/>
          <p:nvPr/>
        </p:nvSpPr>
        <p:spPr>
          <a:xfrm>
            <a:off x="5732699" y="1569836"/>
            <a:ext cx="141671" cy="163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46509" y="2317859"/>
            <a:ext cx="53861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 С 1 января 2022 г. реестр № 1 и реестр № 2 будут объединены в единый реестр СОНКО.</a:t>
            </a:r>
            <a:endParaRPr lang="ru-RU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240631" y="872074"/>
            <a:ext cx="5386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1. Необходимо пожертвовать имущество НКО, входящей в одну из категорий: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8142" y="2764598"/>
            <a:ext cx="7525072" cy="577081"/>
          </a:xfrm>
          <a:prstGeom prst="rect">
            <a:avLst/>
          </a:prstGeom>
          <a:ln w="3175"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 smtClean="0"/>
              <a:t>Реестр № 1 – </a:t>
            </a:r>
            <a:r>
              <a:rPr lang="ru-RU" sz="1050" u="sng" dirty="0">
                <a:hlinkClick r:id="rId7"/>
              </a:rPr>
              <a:t>https://</a:t>
            </a:r>
            <a:r>
              <a:rPr lang="ru-RU" sz="1050" u="sng" dirty="0" smtClean="0">
                <a:hlinkClick r:id="rId7"/>
              </a:rPr>
              <a:t>data.economy.gov.ru/analytics/sonko</a:t>
            </a:r>
            <a:r>
              <a:rPr lang="ru-RU" sz="1050" u="sng" dirty="0" smtClean="0"/>
              <a:t>;</a:t>
            </a:r>
            <a:r>
              <a:rPr lang="ru-RU" sz="1050" dirty="0" smtClean="0"/>
              <a:t> Реестр № 2 - </a:t>
            </a:r>
            <a:r>
              <a:rPr lang="ru-RU" sz="1050" u="sng" dirty="0">
                <a:hlinkClick r:id="rId8"/>
              </a:rPr>
              <a:t>https://</a:t>
            </a:r>
            <a:r>
              <a:rPr lang="ru-RU" sz="1050" u="sng" dirty="0" smtClean="0">
                <a:hlinkClick r:id="rId8"/>
              </a:rPr>
              <a:t>data.economy.gov.ru/analytics/sonko-affected</a:t>
            </a:r>
            <a:r>
              <a:rPr lang="ru-RU" sz="1050" u="sng" dirty="0" smtClean="0"/>
              <a:t>.</a:t>
            </a:r>
          </a:p>
          <a:p>
            <a:r>
              <a:rPr lang="ru-RU" sz="1050" dirty="0"/>
              <a:t>Наличие организации в указанных реестрах является подтвержденным основанием </a:t>
            </a:r>
            <a:r>
              <a:rPr lang="ru-RU" sz="1050" dirty="0" smtClean="0"/>
              <a:t>для выполнения требований, предусмотренных </a:t>
            </a:r>
            <a:r>
              <a:rPr lang="ru-RU" sz="1050" dirty="0" err="1" smtClean="0"/>
              <a:t>пп</a:t>
            </a:r>
            <a:r>
              <a:rPr lang="ru-RU" sz="1050" dirty="0" smtClean="0"/>
              <a:t>. 19.6 п. 1 ст. 265 НК РФ. </a:t>
            </a:r>
            <a:endParaRPr lang="ru-RU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346509" y="3565651"/>
            <a:ext cx="656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2</a:t>
            </a:r>
            <a:r>
              <a:rPr lang="ru-RU" sz="1200" b="1" dirty="0" smtClean="0"/>
              <a:t>. В качестве пожертвования признается безвозмездная передача в собственность имущества, в том числе денежных средств.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9355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правильно оформить пожертвование?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57946" y="451306"/>
            <a:ext cx="406342" cy="258968"/>
          </a:xfrm>
        </p:spPr>
        <p:txBody>
          <a:bodyPr/>
          <a:lstStyle/>
          <a:p>
            <a:fld id="{AA83A2C4-EAEE-0541-80F0-7D439BD8E73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318661" y="895980"/>
            <a:ext cx="6131293" cy="742458"/>
          </a:xfrm>
          <a:prstGeom prst="horizontalScroll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57950" y="1047840"/>
            <a:ext cx="526020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/>
              <a:t>Пожертвование - дарение </a:t>
            </a:r>
            <a:r>
              <a:rPr lang="ru-RU" sz="1400" dirty="0"/>
              <a:t>вещи или права в общеполезных целях (п. 1 ст. 582 ГК РФ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095547" y="1648063"/>
            <a:ext cx="385011" cy="336884"/>
          </a:xfrm>
          <a:prstGeom prst="downArrow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10150863"/>
              </p:ext>
            </p:extLst>
          </p:nvPr>
        </p:nvGraphicFramePr>
        <p:xfrm>
          <a:off x="1045443" y="1840042"/>
          <a:ext cx="6677728" cy="148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32" descr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557" y="1984947"/>
            <a:ext cx="224907" cy="22490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/>
          <p:cNvSpPr txBox="1"/>
          <p:nvPr/>
        </p:nvSpPr>
        <p:spPr>
          <a:xfrm>
            <a:off x="1682011" y="3520403"/>
            <a:ext cx="5645726" cy="1015663"/>
          </a:xfrm>
          <a:prstGeom prst="rect">
            <a:avLst/>
          </a:prstGeom>
          <a:ln w="6350"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Пожертвование </a:t>
            </a:r>
            <a:r>
              <a:rPr lang="ru-RU" sz="1200" u="sng" dirty="0"/>
              <a:t>движимого имущества</a:t>
            </a:r>
            <a:r>
              <a:rPr lang="ru-RU" sz="1200" dirty="0"/>
              <a:t> должно быть подтверждено договором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 </a:t>
            </a:r>
            <a:r>
              <a:rPr lang="ru-RU" sz="1200" dirty="0"/>
              <a:t>пожертвовании, заключенным в письменной форме, если: 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200" dirty="0"/>
              <a:t>жертвователем (благотворителем) является юридическое лицо и стоимость дара превышает </a:t>
            </a:r>
            <a:r>
              <a:rPr lang="ru-RU" sz="1200" dirty="0" smtClean="0"/>
              <a:t>3 тыс. рублей</a:t>
            </a:r>
            <a:r>
              <a:rPr lang="ru-RU" sz="1200" dirty="0"/>
              <a:t>; 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договор </a:t>
            </a:r>
            <a:r>
              <a:rPr lang="ru-RU" sz="1200" dirty="0"/>
              <a:t>содержит обещание пожертвования в будущем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115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52889" y="273608"/>
            <a:ext cx="6955251" cy="449262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Процедура получения налоговой преференции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57946" y="453519"/>
            <a:ext cx="406342" cy="258968"/>
          </a:xfrm>
        </p:spPr>
        <p:txBody>
          <a:bodyPr/>
          <a:lstStyle/>
          <a:p>
            <a:fld id="{AA83A2C4-EAEE-0541-80F0-7D439BD8E73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0909" y="972152"/>
            <a:ext cx="6808296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1. Учесть пожертвование в составе внереализационных </a:t>
            </a:r>
            <a:r>
              <a:rPr lang="ru-RU" sz="1400" dirty="0"/>
              <a:t>расходов в налоговом учете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момент его осуществления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908" y="1791535"/>
            <a:ext cx="6808295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2. Включить пожертвование в составе внереализационных </a:t>
            </a:r>
            <a:r>
              <a:rPr lang="ru-RU" sz="1400" dirty="0"/>
              <a:t>расходов в включить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декларацию по налогу на прибыль в текущем отчетном периоде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60908" y="2609112"/>
            <a:ext cx="6808297" cy="1009987"/>
            <a:chOff x="0" y="13924"/>
            <a:chExt cx="6992428" cy="769859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3924"/>
              <a:ext cx="6992428" cy="7698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37581" y="51505"/>
              <a:ext cx="6917266" cy="694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ru-RU" sz="1300" dirty="0"/>
                <a:t>Указанная налоговая преференция представляет собой уменьшение налоговой базы </a:t>
              </a:r>
              <a:r>
                <a:rPr lang="ru-RU" sz="1300" dirty="0" smtClean="0"/>
                <a:t/>
              </a:r>
              <a:br>
                <a:rPr lang="ru-RU" sz="1300" dirty="0" smtClean="0"/>
              </a:br>
              <a:r>
                <a:rPr lang="ru-RU" sz="1300" dirty="0" smtClean="0"/>
                <a:t>по </a:t>
              </a:r>
              <a:r>
                <a:rPr lang="ru-RU" sz="1300" dirty="0"/>
                <a:t>налогу на прибыль на сумму совершенного пожертвования – это и будет расходом.</a:t>
              </a:r>
              <a:r>
                <a:rPr lang="ru-RU" sz="1300" b="1" dirty="0"/>
                <a:t> </a:t>
              </a:r>
              <a:r>
                <a:rPr lang="ru-RU" sz="1300" b="1" dirty="0" smtClean="0"/>
                <a:t/>
              </a:r>
              <a:br>
                <a:rPr lang="ru-RU" sz="1300" b="1" dirty="0" smtClean="0"/>
              </a:br>
              <a:r>
                <a:rPr lang="ru-RU" sz="1300" dirty="0" smtClean="0"/>
                <a:t>При </a:t>
              </a:r>
              <a:r>
                <a:rPr lang="ru-RU" sz="1300" dirty="0"/>
                <a:t>этом сумма декларируемого пожертвования </a:t>
              </a:r>
              <a:r>
                <a:rPr lang="ru-RU" sz="1300" u="sng" dirty="0"/>
                <a:t>не должна превышать 1% </a:t>
              </a:r>
              <a:r>
                <a:rPr lang="ru-RU" sz="1300" u="sng" dirty="0" smtClean="0"/>
                <a:t/>
              </a:r>
              <a:br>
                <a:rPr lang="ru-RU" sz="1300" u="sng" dirty="0" smtClean="0"/>
              </a:br>
              <a:r>
                <a:rPr lang="ru-RU" sz="1300" u="sng" dirty="0" smtClean="0"/>
                <a:t>выручки </a:t>
              </a:r>
              <a:r>
                <a:rPr lang="ru-RU" sz="1300" u="sng" dirty="0"/>
                <a:t>от реализации</a:t>
              </a:r>
              <a:r>
                <a:rPr lang="ru-RU" sz="13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9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 планирования участия в благотворительности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Целесообразно опираться при выборе сферы, в которой ваша компания планирует помогать, на ценности вашего предприятия, а также сегмент рынка, в котором вы работаете. Социальные инициативы будут развиваться более естественно, получат больший отклик коллектива и поддержку клиентов, если фокус ваших благотворительных инициатив будет перекликаться с профессиональными задачами вашего бизнеса и вашими компетенциями. </a:t>
            </a:r>
            <a:endParaRPr lang="ru-RU" dirty="0" smtClean="0"/>
          </a:p>
          <a:p>
            <a:pPr algn="just"/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Благотворительная деятельность компании должна соблюдать баланс: оказываемая помощь должна стимулировать усилия благополучателя в решении его жизненной ситуации через предоставление необходимых навыков и инструментов, но не должна приучать его к получению бесплатных подарков и жертвенному </a:t>
            </a:r>
            <a:r>
              <a:rPr lang="ru-RU" dirty="0" smtClean="0"/>
              <a:t>положению</a:t>
            </a:r>
          </a:p>
          <a:p>
            <a:pPr algn="just"/>
            <a:endParaRPr lang="ru-RU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Ц</a:t>
            </a:r>
            <a:r>
              <a:rPr lang="ru-RU" dirty="0" smtClean="0"/>
              <a:t>елесообразно </a:t>
            </a:r>
            <a:r>
              <a:rPr lang="ru-RU" dirty="0"/>
              <a:t>устанавливать партнерские отношения с некоммерческими организациями, занимающимися оказанием благотворительной помощи профессионально. </a:t>
            </a:r>
            <a:r>
              <a:rPr lang="ru-RU" dirty="0" smtClean="0"/>
              <a:t>Если нужна помощь в поиске партнеров – </a:t>
            </a:r>
            <a:r>
              <a:rPr lang="en-US" dirty="0" smtClean="0">
                <a:hlinkClick r:id="rId2"/>
              </a:rPr>
              <a:t>sonko@economy.gov.ru</a:t>
            </a:r>
            <a:r>
              <a:rPr lang="ru-RU" dirty="0" smtClean="0"/>
              <a:t> </a:t>
            </a: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сделать участие в мероприятии привлекательнее?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/>
              <a:t>Для того, чтобы ваши сотрудники и партнеры более охотно откликнулись на участие в вашей благотворительной инициативе, целесообразно вносить в процесс проведения благотворительных мероприятий элемент праздника: нередко изначально люди реагируют на привлекательную форму предложенной деятельности, а уже после проникаются ее сутью. </a:t>
            </a:r>
            <a:endParaRPr lang="ru-RU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рядовых сотрудников участие в благотворительной деятельности руководителей и первых лиц компании является вдохновляющим и мотивирующим фактором.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6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654</Words>
  <Application>Microsoft Office PowerPoint</Application>
  <PresentationFormat>Произвольный</PresentationFormat>
  <Paragraphs>56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 Neue Medium</vt:lpstr>
      <vt:lpstr>Lucida Grande</vt:lpstr>
      <vt:lpstr>Stem</vt:lpstr>
      <vt:lpstr>Stem Medium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 Tester</dc:creator>
  <cp:lastModifiedBy>Курочкина Алёна Ильинична</cp:lastModifiedBy>
  <cp:revision>395</cp:revision>
  <cp:lastPrinted>2017-12-14T21:04:52Z</cp:lastPrinted>
  <dcterms:created xsi:type="dcterms:W3CDTF">2017-03-17T15:04:39Z</dcterms:created>
  <dcterms:modified xsi:type="dcterms:W3CDTF">2021-11-26T06:47:01Z</dcterms:modified>
</cp:coreProperties>
</file>